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330" r:id="rId2"/>
    <p:sldId id="332" r:id="rId3"/>
    <p:sldId id="334" r:id="rId4"/>
    <p:sldId id="331" r:id="rId5"/>
    <p:sldId id="333" r:id="rId6"/>
    <p:sldId id="335" r:id="rId7"/>
    <p:sldId id="336" r:id="rId8"/>
    <p:sldId id="337" r:id="rId9"/>
    <p:sldId id="338" r:id="rId10"/>
    <p:sldId id="339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47" r:id="rId19"/>
    <p:sldId id="348" r:id="rId20"/>
    <p:sldId id="349" r:id="rId21"/>
    <p:sldId id="350" r:id="rId22"/>
    <p:sldId id="351" r:id="rId23"/>
    <p:sldId id="352" r:id="rId24"/>
    <p:sldId id="353" r:id="rId25"/>
    <p:sldId id="354" r:id="rId26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 userDrawn="1">
          <p15:clr>
            <a:srgbClr val="A4A3A4"/>
          </p15:clr>
        </p15:guide>
        <p15:guide id="2" pos="2129" userDrawn="1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16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SI" initials="J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66CC"/>
    <a:srgbClr val="DA0000"/>
    <a:srgbClr val="0099CC"/>
    <a:srgbClr val="3399FF"/>
    <a:srgbClr val="0099FF"/>
    <a:srgbClr val="33CCCC"/>
    <a:srgbClr val="0070C0"/>
    <a:srgbClr val="FF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69" autoAdjust="0"/>
    <p:restoredTop sz="83165" autoAdjust="0"/>
  </p:normalViewPr>
  <p:slideViewPr>
    <p:cSldViewPr>
      <p:cViewPr varScale="1">
        <p:scale>
          <a:sx n="92" d="100"/>
          <a:sy n="92" d="100"/>
        </p:scale>
        <p:origin x="-92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75" d="100"/>
          <a:sy n="75" d="100"/>
        </p:scale>
        <p:origin x="-3072" y="372"/>
      </p:cViewPr>
      <p:guideLst>
        <p:guide orient="horz" pos="3132"/>
        <p:guide orient="horz" pos="2928"/>
        <p:guide pos="2129"/>
        <p:guide pos="216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4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883007679595619E-2"/>
          <c:y val="2.049912985464419E-2"/>
          <c:w val="0.84384538738213266"/>
          <c:h val="0.580581605520390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Sheet1!$A$2:$A$13</c:f>
              <c:strCache>
                <c:ptCount val="12"/>
                <c:pt idx="0">
                  <c:v>სიღარიბის ზღვარს ქვემოთ მყოფი მოსახლეობა</c:v>
                </c:pt>
                <c:pt idx="1">
                  <c:v>საპენსიო ასაკის პირები</c:v>
                </c:pt>
                <c:pt idx="2">
                  <c:v>6 წლამდე ასაკის ბავშვები</c:v>
                </c:pt>
                <c:pt idx="3">
                  <c:v>პედაგოგები</c:v>
                </c:pt>
                <c:pt idx="4">
                  <c:v>სტუდენტები</c:v>
                </c:pt>
                <c:pt idx="5">
                  <c:v>კომპაქტურ დასახლებებში მყოფი იგპ</c:v>
                </c:pt>
                <c:pt idx="6">
                  <c:v>პირველი ჯგუფის შშმ პირები</c:v>
                </c:pt>
                <c:pt idx="7">
                  <c:v>შშმ ბავშვები</c:v>
                </c:pt>
                <c:pt idx="8">
                  <c:v>მზრუნველობამოკლებული ბავშვები</c:v>
                </c:pt>
                <c:pt idx="9">
                  <c:v>ოკუპირებულ ტერიტორიის მიმდებარედ მცხოვრები მოსახლეობა</c:v>
                </c:pt>
                <c:pt idx="10">
                  <c:v>სკოლა–პანსიონების ბენეფიციარები</c:v>
                </c:pt>
                <c:pt idx="11">
                  <c:v>სახალხო არტისტების, სახალხო მხატვრებისა და რუსთაველის პრემიის ლაურიატები</c:v>
                </c:pt>
              </c:strCache>
            </c:strRef>
          </c:cat>
          <c:val>
            <c:numRef>
              <c:f>Sheet1!$B$2:$B$13</c:f>
              <c:numCache>
                <c:formatCode>_(* #,##0_);_(* \(#,##0\);_(* "-"_);_(@_)</c:formatCode>
                <c:ptCount val="12"/>
                <c:pt idx="0">
                  <c:v>750011</c:v>
                </c:pt>
                <c:pt idx="1">
                  <c:v>474742</c:v>
                </c:pt>
                <c:pt idx="2">
                  <c:v>230166</c:v>
                </c:pt>
                <c:pt idx="3" formatCode="General">
                  <c:v>74943</c:v>
                </c:pt>
                <c:pt idx="4">
                  <c:v>73006</c:v>
                </c:pt>
                <c:pt idx="5">
                  <c:v>14970</c:v>
                </c:pt>
                <c:pt idx="6">
                  <c:v>10000</c:v>
                </c:pt>
                <c:pt idx="7">
                  <c:v>3861</c:v>
                </c:pt>
                <c:pt idx="8">
                  <c:v>1941</c:v>
                </c:pt>
                <c:pt idx="9" formatCode="General">
                  <c:v>941</c:v>
                </c:pt>
                <c:pt idx="10">
                  <c:v>465</c:v>
                </c:pt>
                <c:pt idx="11" formatCode="General">
                  <c:v>171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841664"/>
        <c:axId val="93843456"/>
      </c:barChart>
      <c:catAx>
        <c:axId val="93841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 sz="900">
                <a:solidFill>
                  <a:srgbClr val="002060"/>
                </a:solidFill>
              </a:defRPr>
            </a:pPr>
            <a:endParaRPr lang="en-US"/>
          </a:p>
        </c:txPr>
        <c:crossAx val="93843456"/>
        <c:crosses val="autoZero"/>
        <c:auto val="1"/>
        <c:lblAlgn val="ctr"/>
        <c:lblOffset val="100"/>
        <c:noMultiLvlLbl val="0"/>
      </c:catAx>
      <c:valAx>
        <c:axId val="93843456"/>
        <c:scaling>
          <c:orientation val="minMax"/>
        </c:scaling>
        <c:delete val="1"/>
        <c:axPos val="l"/>
        <c:numFmt formatCode="_(* #,##0_);_(* \(#,##0\);_(* &quot;-&quot;_);_(@_)" sourceLinked="1"/>
        <c:majorTickMark val="out"/>
        <c:minorTickMark val="none"/>
        <c:tickLblPos val="nextTo"/>
        <c:crossAx val="938416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4.6873116554875083E-2"/>
          <c:y val="1.7295754697329527E-3"/>
          <c:w val="0.98101637295338084"/>
          <c:h val="0.6325179184332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2007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>
                    <a:solidFill>
                      <a:srgbClr val="00206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მოსახლეობის წილი, როცა იყო ავად ბოლო 30 დღის განმავლობაში და ვერ მიიღო კონსულტაცია, სიძვირის გამო</c:v>
                </c:pt>
                <c:pt idx="1">
                  <c:v>კონსულტაციების წილი, სადაც მოხდა მედიკამენტების დანიშვნა, მაგრამ ვერ მოხდა შეძენა, სიძვირის გამო</c:v>
                </c:pt>
                <c:pt idx="2">
                  <c:v>კონსულტაციების წილი, სადაც მოხდა ლაბორატორიული კვლევების დანიშვნა, მაგრამ ვერ ჩატარდა სიძვირის გამო</c:v>
                </c:pt>
                <c:pt idx="3">
                  <c:v>მოსახლეობის წილი, რომელთაც ესაჭიროებოდათ ჰოსპიტალზიაცია, მაგრამ ვერ იქნა ჰოსპიტალიზებული, სიძვირის გამო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15.1</c:v>
                </c:pt>
                <c:pt idx="1">
                  <c:v>11.4</c:v>
                </c:pt>
                <c:pt idx="2">
                  <c:v>4.0999999999999996</c:v>
                </c:pt>
                <c:pt idx="3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>
                    <a:solidFill>
                      <a:srgbClr val="00206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მოსახლეობის წილი, როცა იყო ავად ბოლო 30 დღის განმავლობაში და ვერ მიიღო კონსულტაცია, სიძვირის გამო</c:v>
                </c:pt>
                <c:pt idx="1">
                  <c:v>კონსულტაციების წილი, სადაც მოხდა მედიკამენტების დანიშვნა, მაგრამ ვერ მოხდა შეძენა, სიძვირის გამო</c:v>
                </c:pt>
                <c:pt idx="2">
                  <c:v>კონსულტაციების წილი, სადაც მოხდა ლაბორატორიული კვლევების დანიშვნა, მაგრამ ვერ ჩატარდა სიძვირის გამო</c:v>
                </c:pt>
                <c:pt idx="3">
                  <c:v>მოსახლეობის წილი, რომელთაც ესაჭიროებოდათ ჰოსპიტალზიაცია, მაგრამ ვერ იქნა ჰოსპიტალიზებული, სიძვირის გამო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16.7</c:v>
                </c:pt>
                <c:pt idx="1">
                  <c:v>13.1</c:v>
                </c:pt>
                <c:pt idx="2">
                  <c:v>4.2</c:v>
                </c:pt>
                <c:pt idx="3">
                  <c:v>2.6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rgbClr val="00CC66"/>
            </a:solidFill>
          </c:spPr>
          <c:invertIfNegative val="0"/>
          <c:dLbls>
            <c:txPr>
              <a:bodyPr/>
              <a:lstStyle/>
              <a:p>
                <a:pPr>
                  <a:defRPr sz="1200">
                    <a:solidFill>
                      <a:srgbClr val="00206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მოსახლეობის წილი, როცა იყო ავად ბოლო 30 დღის განმავლობაში და ვერ მიიღო კონსულტაცია, სიძვირის გამო</c:v>
                </c:pt>
                <c:pt idx="1">
                  <c:v>კონსულტაციების წილი, სადაც მოხდა მედიკამენტების დანიშვნა, მაგრამ ვერ მოხდა შეძენა, სიძვირის გამო</c:v>
                </c:pt>
                <c:pt idx="2">
                  <c:v>კონსულტაციების წილი, სადაც მოხდა ლაბორატორიული კვლევების დანიშვნა, მაგრამ ვერ ჩატარდა სიძვირის გამო</c:v>
                </c:pt>
                <c:pt idx="3">
                  <c:v>მოსახლეობის წილი, რომელთაც ესაჭიროებოდათ ჰოსპიტალზიაცია, მაგრამ ვერ იქნა ჰოსპიტალიზებული, სიძვირის გამო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10</c:v>
                </c:pt>
                <c:pt idx="1">
                  <c:v>10.199999999999999</c:v>
                </c:pt>
                <c:pt idx="2">
                  <c:v>2.9</c:v>
                </c:pt>
                <c:pt idx="3">
                  <c:v>1.2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8064A2">
                <a:lumMod val="60000"/>
                <a:lumOff val="40000"/>
              </a:srgbClr>
            </a:solidFill>
          </c:spPr>
          <c:invertIfNegative val="0"/>
          <c:dLbls>
            <c:txPr>
              <a:bodyPr/>
              <a:lstStyle/>
              <a:p>
                <a:pPr>
                  <a:defRPr sz="1200">
                    <a:solidFill>
                      <a:srgbClr val="00206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მოსახლეობის წილი, როცა იყო ავად ბოლო 30 დღის განმავლობაში და ვერ მიიღო კონსულტაცია, სიძვირის გამო</c:v>
                </c:pt>
                <c:pt idx="1">
                  <c:v>კონსულტაციების წილი, სადაც მოხდა მედიკამენტების დანიშვნა, მაგრამ ვერ მოხდა შეძენა, სიძვირის გამო</c:v>
                </c:pt>
                <c:pt idx="2">
                  <c:v>კონსულტაციების წილი, სადაც მოხდა ლაბორატორიული კვლევების დანიშვნა, მაგრამ ვერ ჩატარდა სიძვირის გამო</c:v>
                </c:pt>
                <c:pt idx="3">
                  <c:v>მოსახლეობის წილი, რომელთაც ესაჭიროებოდათ ჰოსპიტალზიაცია, მაგრამ ვერ იქნა ჰოსპიტალიზებული, სიძვირის გამო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6.8</c:v>
                </c:pt>
                <c:pt idx="1">
                  <c:v>9.6</c:v>
                </c:pt>
                <c:pt idx="2">
                  <c:v>2.4</c:v>
                </c:pt>
                <c:pt idx="3">
                  <c:v>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9349248"/>
        <c:axId val="99350784"/>
      </c:barChart>
      <c:catAx>
        <c:axId val="993492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>
                <a:solidFill>
                  <a:srgbClr val="002060"/>
                </a:solidFill>
              </a:defRPr>
            </a:pPr>
            <a:endParaRPr lang="en-US"/>
          </a:p>
        </c:txPr>
        <c:crossAx val="99350784"/>
        <c:crosses val="autoZero"/>
        <c:auto val="1"/>
        <c:lblAlgn val="ctr"/>
        <c:lblOffset val="100"/>
        <c:noMultiLvlLbl val="0"/>
      </c:catAx>
      <c:valAx>
        <c:axId val="993507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93492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7793720229415769"/>
          <c:y val="0.92653376282510136"/>
          <c:w val="0.43425427724312232"/>
          <c:h val="7.3466237174898585E-2"/>
        </c:manualLayout>
      </c:layout>
      <c:overlay val="0"/>
      <c:txPr>
        <a:bodyPr/>
        <a:lstStyle/>
        <a:p>
          <a:pPr>
            <a:defRPr sz="1200">
              <a:solidFill>
                <a:srgbClr val="002060"/>
              </a:solidFill>
            </a:defRPr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1"/>
    </c:view3D>
    <c:floor>
      <c:thickness val="0"/>
      <c:spPr>
        <a:noFill/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204299462567179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339933">
                <a:alpha val="82000"/>
              </a:srgbClr>
            </a:solidFill>
            <a:ln>
              <a:noFill/>
            </a:ln>
            <a:effectLst>
              <a:glow rad="292100">
                <a:srgbClr val="4F81BD">
                  <a:alpha val="0"/>
                </a:srgbClr>
              </a:glow>
              <a:outerShdw blurRad="101600" dir="11400000" algn="ctr" rotWithShape="0">
                <a:srgbClr val="000000"/>
              </a:outerShdw>
            </a:effectLst>
            <a:scene3d>
              <a:camera prst="orthographicFront"/>
              <a:lightRig rig="threePt" dir="t"/>
            </a:scene3d>
            <a:sp3d>
              <a:bevelT w="0" h="0"/>
              <a:bevelB w="0" h="0"/>
            </a:sp3d>
          </c:spPr>
          <c:invertIfNegative val="0"/>
          <c:dLbls>
            <c:dLbl>
              <c:idx val="0"/>
              <c:layout>
                <c:manualLayout>
                  <c:x val="2.8409090909090908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727272727272763E-2"/>
                  <c:y val="-2.96296296296296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151515151515152E-2"/>
                  <c:y val="-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6748687664042E-2"/>
                  <c:y val="-2.32805482648002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462121212121212E-2"/>
                  <c:y val="-3.70370370370370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rgbClr val="00206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206548</c:v>
                </c:pt>
                <c:pt idx="1">
                  <c:v>752339</c:v>
                </c:pt>
                <c:pt idx="2">
                  <c:v>1161922</c:v>
                </c:pt>
                <c:pt idx="3">
                  <c:v>1335522</c:v>
                </c:pt>
                <c:pt idx="4">
                  <c:v>1195425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4603904"/>
        <c:axId val="94613888"/>
        <c:axId val="0"/>
      </c:bar3DChart>
      <c:catAx>
        <c:axId val="94603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rgbClr val="002060"/>
                </a:solidFill>
              </a:defRPr>
            </a:pPr>
            <a:endParaRPr lang="en-US"/>
          </a:p>
        </c:txPr>
        <c:crossAx val="94613888"/>
        <c:crosses val="autoZero"/>
        <c:auto val="1"/>
        <c:lblAlgn val="ctr"/>
        <c:lblOffset val="100"/>
        <c:noMultiLvlLbl val="0"/>
      </c:catAx>
      <c:valAx>
        <c:axId val="946138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460390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4933148882032757E-3"/>
          <c:y val="2.0248172103487068E-2"/>
          <c:w val="0.60610486194661006"/>
          <c:h val="0.9081695256842895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გადაუდებელი ამბულატორიული მომსახურება</c:v>
                </c:pt>
              </c:strCache>
            </c:strRef>
          </c:tx>
          <c:spPr>
            <a:solidFill>
              <a:srgbClr val="1F497D">
                <a:lumMod val="60000"/>
                <a:lumOff val="40000"/>
              </a:srgbClr>
            </a:solidFill>
            <a:ln>
              <a:noFill/>
            </a:ln>
          </c:spPr>
          <c:invertIfNegative val="0"/>
          <c:cat>
            <c:strRef>
              <c:f>Sheet1!$B$1:$F$1</c:f>
              <c:strCach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128727</c:v>
                </c:pt>
                <c:pt idx="1">
                  <c:v>440935</c:v>
                </c:pt>
                <c:pt idx="2">
                  <c:v>717407</c:v>
                </c:pt>
                <c:pt idx="3">
                  <c:v>839947</c:v>
                </c:pt>
                <c:pt idx="4">
                  <c:v>707203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გადაუდებელი სტაციონარული მომსახურება</c:v>
                </c:pt>
              </c:strCache>
            </c:strRef>
          </c:tx>
          <c:spPr>
            <a:solidFill>
              <a:srgbClr val="DA0000">
                <a:alpha val="74118"/>
              </a:srgbClr>
            </a:solidFill>
          </c:spPr>
          <c:invertIfNegative val="0"/>
          <c:cat>
            <c:strRef>
              <c:f>Sheet1!$B$1:$F$1</c:f>
              <c:strCach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37002</c:v>
                </c:pt>
                <c:pt idx="1">
                  <c:v>159495</c:v>
                </c:pt>
                <c:pt idx="2">
                  <c:v>236258</c:v>
                </c:pt>
                <c:pt idx="3">
                  <c:v>277673</c:v>
                </c:pt>
                <c:pt idx="4">
                  <c:v>276900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გეგმიური ქირურგიული მომსახურება</c:v>
                </c:pt>
              </c:strCache>
            </c:strRef>
          </c:tx>
          <c:spPr>
            <a:solidFill>
              <a:srgbClr val="00CC66">
                <a:alpha val="94118"/>
              </a:srgbClr>
            </a:solidFill>
          </c:spPr>
          <c:invertIfNegative val="0"/>
          <c:cat>
            <c:strRef>
              <c:f>Sheet1!$B$1:$F$1</c:f>
              <c:strCach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15986</c:v>
                </c:pt>
                <c:pt idx="1">
                  <c:v>72473</c:v>
                </c:pt>
                <c:pt idx="2">
                  <c:v>113427</c:v>
                </c:pt>
                <c:pt idx="3">
                  <c:v>118299</c:v>
                </c:pt>
                <c:pt idx="4">
                  <c:v>108994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მაღალი რისკი </c:v>
                </c:pt>
              </c:strCache>
            </c:strRef>
          </c:tx>
          <c:invertIfNegative val="0"/>
          <c:cat>
            <c:strRef>
              <c:f>Sheet1!$B$1:$F$1</c:f>
              <c:strCach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4">
                  <c:v>1991</c:v>
                </c:pt>
              </c:numCache>
            </c:numRef>
          </c:val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მშობიარობა და საკეისრო კვეთა</c:v>
                </c:pt>
              </c:strCache>
            </c:strRef>
          </c:tx>
          <c:spPr>
            <a:solidFill>
              <a:srgbClr val="FFCCFF"/>
            </a:solidFill>
          </c:spPr>
          <c:invertIfNegative val="0"/>
          <c:cat>
            <c:strRef>
              <c:f>Sheet1!$B$1:$F$1</c:f>
              <c:strCach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19368</c:v>
                </c:pt>
                <c:pt idx="1">
                  <c:v>48414</c:v>
                </c:pt>
                <c:pt idx="2">
                  <c:v>50457</c:v>
                </c:pt>
                <c:pt idx="3">
                  <c:v>48630</c:v>
                </c:pt>
                <c:pt idx="4">
                  <c:v>44776</c:v>
                </c:pt>
              </c:numCache>
            </c:numRef>
          </c:val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სხივური თერაპია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cat>
            <c:strRef>
              <c:f>Sheet1!$B$1:$F$1</c:f>
              <c:strCach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578</c:v>
                </c:pt>
                <c:pt idx="1">
                  <c:v>2123</c:v>
                </c:pt>
                <c:pt idx="2">
                  <c:v>3005</c:v>
                </c:pt>
                <c:pt idx="3">
                  <c:v>3203</c:v>
                </c:pt>
                <c:pt idx="4">
                  <c:v>3308</c:v>
                </c:pt>
              </c:numCache>
            </c:numRef>
          </c:val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ქიმიოთერაპია და ჰორმონოთერაპია</c:v>
                </c:pt>
              </c:strCache>
            </c:strRef>
          </c:tx>
          <c:spPr>
            <a:solidFill>
              <a:srgbClr val="33CCCC"/>
            </a:solidFill>
          </c:spPr>
          <c:invertIfNegative val="0"/>
          <c:cat>
            <c:strRef>
              <c:f>Sheet1!$B$1:$F$1</c:f>
              <c:strCach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4887</c:v>
                </c:pt>
                <c:pt idx="1">
                  <c:v>28899</c:v>
                </c:pt>
                <c:pt idx="2">
                  <c:v>41368</c:v>
                </c:pt>
                <c:pt idx="3">
                  <c:v>47770</c:v>
                </c:pt>
                <c:pt idx="4">
                  <c:v>52253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4782976"/>
        <c:axId val="94784512"/>
      </c:barChart>
      <c:catAx>
        <c:axId val="947829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en-US"/>
          </a:p>
        </c:txPr>
        <c:crossAx val="94784512"/>
        <c:crosses val="autoZero"/>
        <c:auto val="1"/>
        <c:lblAlgn val="ctr"/>
        <c:lblOffset val="100"/>
        <c:noMultiLvlLbl val="0"/>
      </c:catAx>
      <c:valAx>
        <c:axId val="947845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47829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8579041548193"/>
          <c:y val="1.9357658417697789E-2"/>
          <c:w val="0.35923501749781273"/>
          <c:h val="0.94144325709286336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effectLst>
              <a:glow>
                <a:schemeClr val="accent1">
                  <a:satMod val="175000"/>
                  <a:alpha val="71000"/>
                </a:schemeClr>
              </a:glow>
              <a:outerShdw blurRad="114300" sx="102000" sy="102000" algn="ctr" rotWithShape="0">
                <a:srgbClr val="000000">
                  <a:alpha val="83000"/>
                </a:srgbClr>
              </a:outerShdw>
              <a:softEdge rad="12700"/>
            </a:effectLst>
            <a:scene3d>
              <a:camera prst="orthographicFront"/>
              <a:lightRig rig="threePt" dir="t"/>
            </a:scene3d>
            <a:sp3d>
              <a:bevelT w="19050" h="88900"/>
              <a:bevelB w="19050" h="82550"/>
            </a:sp3d>
          </c:spPr>
          <c:invertIfNegative val="0"/>
          <c:dLbls>
            <c:dLbl>
              <c:idx val="0"/>
              <c:layout>
                <c:manualLayout>
                  <c:x val="4.6296296296296294E-3"/>
                  <c:y val="-1.6535756424922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6.1728395061728392E-3"/>
                  <c:y val="-1.3228605139938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629751142218334E-3"/>
                  <c:y val="-2.31500589948916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864197530864196E-3"/>
                  <c:y val="-2.97643615648606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1.3228605139938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rgbClr val="00206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69065001</c:v>
                </c:pt>
                <c:pt idx="1">
                  <c:v>335602940</c:v>
                </c:pt>
                <c:pt idx="2">
                  <c:v>570673227</c:v>
                </c:pt>
                <c:pt idx="3">
                  <c:v>677393563</c:v>
                </c:pt>
                <c:pt idx="4" formatCode="_(* #,##0_);_(* \(#,##0\);_(* &quot;-&quot;??_);_(@_)">
                  <c:v>709694406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4826496"/>
        <c:axId val="94828032"/>
      </c:barChart>
      <c:catAx>
        <c:axId val="94826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rgbClr val="002060"/>
                </a:solidFill>
              </a:defRPr>
            </a:pPr>
            <a:endParaRPr lang="en-US"/>
          </a:p>
        </c:txPr>
        <c:crossAx val="94828032"/>
        <c:crosses val="autoZero"/>
        <c:auto val="1"/>
        <c:lblAlgn val="ctr"/>
        <c:lblOffset val="100"/>
        <c:noMultiLvlLbl val="0"/>
      </c:catAx>
      <c:valAx>
        <c:axId val="9482803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948264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800415573053369E-2"/>
          <c:y val="3.4560553877851966E-2"/>
          <c:w val="0.83859300573539419"/>
          <c:h val="0.66827738637933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ჯანდაცვაზე სახელმწიფო დანახარჯები, მლნ ლარი</c:v>
                </c:pt>
              </c:strCache>
            </c:strRef>
          </c:tx>
          <c:spPr>
            <a:solidFill>
              <a:srgbClr val="4F81BD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strCache>
            </c:strRef>
          </c:cat>
          <c:val>
            <c:numRef>
              <c:f>Sheet1!$B$2:$H$2</c:f>
              <c:numCache>
                <c:formatCode>#,##0</c:formatCode>
                <c:ptCount val="7"/>
                <c:pt idx="0">
                  <c:v>441</c:v>
                </c:pt>
                <c:pt idx="1">
                  <c:v>375</c:v>
                </c:pt>
                <c:pt idx="2">
                  <c:v>450</c:v>
                </c:pt>
                <c:pt idx="3">
                  <c:v>548</c:v>
                </c:pt>
                <c:pt idx="4">
                  <c:v>693</c:v>
                </c:pt>
                <c:pt idx="5">
                  <c:v>914</c:v>
                </c:pt>
                <c:pt idx="6" formatCode="General">
                  <c:v>1017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"/>
        <c:overlap val="36"/>
        <c:axId val="96297728"/>
        <c:axId val="96299264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ჯანდაცვაზე სახელმწიფო დანახარჯების წილი მშპ-დან (%)</c:v>
                </c:pt>
              </c:strCache>
            </c:strRef>
          </c:tx>
          <c:spPr>
            <a:ln w="41275">
              <a:solidFill>
                <a:srgbClr val="C00000"/>
              </a:solidFill>
            </a:ln>
          </c:spPr>
          <c:marker>
            <c:symbol val="none"/>
          </c:marker>
          <c:dLbls>
            <c:dLbl>
              <c:idx val="6"/>
              <c:layout>
                <c:manualLayout>
                  <c:x val="-6.0006204906028655E-2"/>
                  <c:y val="-5.47397903442887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6.2591582417967195E-2"/>
                  <c:y val="-5.47524089560849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5.9952665198497956E-2"/>
                  <c:y val="-4.50312828005040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5.7367491259591855E-2"/>
                  <c:y val="-6.42620471779610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5.9952665198497956E-2"/>
                  <c:y val="-4.69591543107323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4.7096417481060582E-2"/>
                  <c:y val="-4.3381777866500638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400">
                      <a:solidFill>
                        <a:srgbClr val="002060"/>
                      </a:solidFill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rgbClr val="002060"/>
                    </a:solidFill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Sheet1!$B$1:$H$1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strCache>
            </c:strRef>
          </c:cat>
          <c:val>
            <c:numRef>
              <c:f>Sheet1!$B$3:$H$3</c:f>
              <c:numCache>
                <c:formatCode>0.0%</c:formatCode>
                <c:ptCount val="7"/>
                <c:pt idx="0">
                  <c:v>2.1533107964660497E-2</c:v>
                </c:pt>
                <c:pt idx="1">
                  <c:v>1.5424689032252081E-2</c:v>
                </c:pt>
                <c:pt idx="2">
                  <c:v>1.7209900867980875E-2</c:v>
                </c:pt>
                <c:pt idx="3">
                  <c:v>2.0409014953656761E-2</c:v>
                </c:pt>
                <c:pt idx="4">
                  <c:v>2.3780707749627678E-2</c:v>
                </c:pt>
                <c:pt idx="5">
                  <c:v>2.9000000000000001E-2</c:v>
                </c:pt>
                <c:pt idx="6" formatCode="0.00%">
                  <c:v>0.03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6323072"/>
        <c:axId val="96321536"/>
      </c:lineChart>
      <c:catAx>
        <c:axId val="962977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002060"/>
                </a:solidFill>
              </a:defRPr>
            </a:pPr>
            <a:endParaRPr lang="en-US"/>
          </a:p>
        </c:txPr>
        <c:crossAx val="96299264"/>
        <c:crosses val="autoZero"/>
        <c:auto val="1"/>
        <c:lblAlgn val="ctr"/>
        <c:lblOffset val="100"/>
        <c:noMultiLvlLbl val="0"/>
      </c:catAx>
      <c:valAx>
        <c:axId val="96299264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en-US"/>
          </a:p>
        </c:txPr>
        <c:crossAx val="96297728"/>
        <c:crosses val="autoZero"/>
        <c:crossBetween val="between"/>
      </c:valAx>
      <c:valAx>
        <c:axId val="96321536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solidFill>
                  <a:srgbClr val="002060"/>
                </a:solidFill>
              </a:defRPr>
            </a:pPr>
            <a:endParaRPr lang="en-US"/>
          </a:p>
        </c:txPr>
        <c:crossAx val="96323072"/>
        <c:crosses val="max"/>
        <c:crossBetween val="between"/>
      </c:valAx>
      <c:catAx>
        <c:axId val="9632307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6321536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8.1290585204627203E-2"/>
          <c:y val="0.86106368282912016"/>
          <c:w val="0.85098044196088407"/>
          <c:h val="0.12139245752175715"/>
        </c:manualLayout>
      </c:layout>
      <c:overlay val="0"/>
      <c:txPr>
        <a:bodyPr/>
        <a:lstStyle/>
        <a:p>
          <a:pPr>
            <a:defRPr sz="1400" b="1">
              <a:solidFill>
                <a:srgbClr val="002060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646686056134871E-2"/>
          <c:y val="7.8431372549019607E-2"/>
          <c:w val="0.9103618973304014"/>
          <c:h val="0.68504760434357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invertIfNegative val="0"/>
          <c:dPt>
            <c:idx val="5"/>
            <c:invertIfNegative val="0"/>
            <c:bubble3D val="0"/>
            <c:spPr>
              <a:solidFill>
                <a:schemeClr val="accent2"/>
              </a:solidFill>
            </c:spPr>
          </c:dPt>
          <c:dLbls>
            <c:dLbl>
              <c:idx val="28"/>
              <c:layout>
                <c:manualLayout>
                  <c:x val="1.5015015015015015E-3"/>
                  <c:y val="3.26797385620915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105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Sheet1!$A$2:$A$30</c:f>
              <c:strCache>
                <c:ptCount val="29"/>
                <c:pt idx="0">
                  <c:v>აზერბაიჯანი</c:v>
                </c:pt>
                <c:pt idx="1">
                  <c:v>თურქმენეთი</c:v>
                </c:pt>
                <c:pt idx="2">
                  <c:v>სომხეთი</c:v>
                </c:pt>
                <c:pt idx="3">
                  <c:v>ტაჯიკეთი</c:v>
                </c:pt>
                <c:pt idx="4">
                  <c:v>ყაზახეთი</c:v>
                </c:pt>
                <c:pt idx="5">
                  <c:v>საქართველო</c:v>
                </c:pt>
                <c:pt idx="6">
                  <c:v>ალბანეთი</c:v>
                </c:pt>
                <c:pt idx="7">
                  <c:v>უზბეკეთი</c:v>
                </c:pt>
                <c:pt idx="8">
                  <c:v>კვიპროსი</c:v>
                </c:pt>
                <c:pt idx="9">
                  <c:v>ყირგიზეთი</c:v>
                </c:pt>
                <c:pt idx="10">
                  <c:v>უკრაინა</c:v>
                </c:pt>
                <c:pt idx="11">
                  <c:v>ლატვია</c:v>
                </c:pt>
                <c:pt idx="12">
                  <c:v>რუსეთი</c:v>
                </c:pt>
                <c:pt idx="13">
                  <c:v>თურქეთი</c:v>
                </c:pt>
                <c:pt idx="14">
                  <c:v>ლიტვა</c:v>
                </c:pt>
                <c:pt idx="15">
                  <c:v>პოლონეთი</c:v>
                </c:pt>
                <c:pt idx="16">
                  <c:v>ისრაელი</c:v>
                </c:pt>
                <c:pt idx="17">
                  <c:v>ესტონეთი</c:v>
                </c:pt>
                <c:pt idx="18">
                  <c:v>ლიქსემბურგი</c:v>
                </c:pt>
                <c:pt idx="19">
                  <c:v>ჩეხეთი</c:v>
                </c:pt>
                <c:pt idx="20">
                  <c:v>იტალია</c:v>
                </c:pt>
                <c:pt idx="21">
                  <c:v>ვროკავშირი</c:v>
                </c:pt>
                <c:pt idx="22">
                  <c:v>დიდი ბრიტ.</c:v>
                </c:pt>
                <c:pt idx="23">
                  <c:v>ბელგია</c:v>
                </c:pt>
                <c:pt idx="24">
                  <c:v>გერმანია</c:v>
                </c:pt>
                <c:pt idx="25">
                  <c:v>საფრანგეთი</c:v>
                </c:pt>
                <c:pt idx="26">
                  <c:v>დანია</c:v>
                </c:pt>
                <c:pt idx="27">
                  <c:v>ნიდერლანდები</c:v>
                </c:pt>
                <c:pt idx="28">
                  <c:v>შვედეთი</c:v>
                </c:pt>
              </c:strCache>
            </c:strRef>
          </c:cat>
          <c:val>
            <c:numRef>
              <c:f>Sheet1!$B$2:$B$30</c:f>
              <c:numCache>
                <c:formatCode>General</c:formatCode>
                <c:ptCount val="29"/>
                <c:pt idx="0">
                  <c:v>1.2</c:v>
                </c:pt>
                <c:pt idx="1">
                  <c:v>1.3</c:v>
                </c:pt>
                <c:pt idx="2">
                  <c:v>1.9</c:v>
                </c:pt>
                <c:pt idx="3">
                  <c:v>2</c:v>
                </c:pt>
                <c:pt idx="4">
                  <c:v>2.4</c:v>
                </c:pt>
                <c:pt idx="5">
                  <c:v>2.4</c:v>
                </c:pt>
                <c:pt idx="6">
                  <c:v>2.9</c:v>
                </c:pt>
                <c:pt idx="7">
                  <c:v>3.1</c:v>
                </c:pt>
                <c:pt idx="8">
                  <c:v>3.3</c:v>
                </c:pt>
                <c:pt idx="9">
                  <c:v>3.6</c:v>
                </c:pt>
                <c:pt idx="10">
                  <c:v>3.6</c:v>
                </c:pt>
                <c:pt idx="11">
                  <c:v>3.7</c:v>
                </c:pt>
                <c:pt idx="12">
                  <c:v>3.7</c:v>
                </c:pt>
                <c:pt idx="13">
                  <c:v>4.2</c:v>
                </c:pt>
                <c:pt idx="14">
                  <c:v>4.4000000000000004</c:v>
                </c:pt>
                <c:pt idx="15">
                  <c:v>4.5</c:v>
                </c:pt>
                <c:pt idx="16">
                  <c:v>4.8</c:v>
                </c:pt>
                <c:pt idx="17">
                  <c:v>5</c:v>
                </c:pt>
                <c:pt idx="18">
                  <c:v>5.8</c:v>
                </c:pt>
                <c:pt idx="19">
                  <c:v>6.3</c:v>
                </c:pt>
                <c:pt idx="20">
                  <c:v>7</c:v>
                </c:pt>
                <c:pt idx="21">
                  <c:v>7.3</c:v>
                </c:pt>
                <c:pt idx="22">
                  <c:v>7.6</c:v>
                </c:pt>
                <c:pt idx="23">
                  <c:v>8.1999999999999993</c:v>
                </c:pt>
                <c:pt idx="24">
                  <c:v>8.6999999999999993</c:v>
                </c:pt>
                <c:pt idx="25">
                  <c:v>9</c:v>
                </c:pt>
                <c:pt idx="26">
                  <c:v>9.1999999999999993</c:v>
                </c:pt>
                <c:pt idx="27">
                  <c:v>9.5</c:v>
                </c:pt>
                <c:pt idx="28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8"/>
        <c:axId val="31775744"/>
        <c:axId val="78252288"/>
      </c:barChart>
      <c:catAx>
        <c:axId val="31775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50" b="0"/>
            </a:pPr>
            <a:endParaRPr lang="en-US"/>
          </a:p>
        </c:txPr>
        <c:crossAx val="78252288"/>
        <c:crosses val="autoZero"/>
        <c:auto val="1"/>
        <c:lblAlgn val="ctr"/>
        <c:lblOffset val="100"/>
        <c:noMultiLvlLbl val="0"/>
      </c:catAx>
      <c:valAx>
        <c:axId val="78252288"/>
        <c:scaling>
          <c:orientation val="minMax"/>
          <c:max val="10"/>
        </c:scaling>
        <c:delete val="1"/>
        <c:axPos val="l"/>
        <c:numFmt formatCode="General" sourceLinked="1"/>
        <c:majorTickMark val="out"/>
        <c:minorTickMark val="none"/>
        <c:tickLblPos val="nextTo"/>
        <c:crossAx val="317757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dLbls>
            <c:dLbl>
              <c:idx val="0"/>
              <c:layout>
                <c:manualLayout>
                  <c:x val="-4.8464566929133861E-2"/>
                  <c:y val="-4.88299585199899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6921357052590651E-2"/>
                  <c:y val="-6.53657149449125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6118887916788182E-2"/>
                  <c:y val="-6.20585636599279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solidFill>
                      <a:srgbClr val="002060"/>
                    </a:solidFill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Sheet1!$B$2:$B$8</c:f>
              <c:numCache>
                <c:formatCode>0.00%</c:formatCode>
                <c:ptCount val="7"/>
                <c:pt idx="0">
                  <c:v>0.72699999999999998</c:v>
                </c:pt>
                <c:pt idx="1">
                  <c:v>0.75600000000000001</c:v>
                </c:pt>
                <c:pt idx="2">
                  <c:v>0.73399999999999999</c:v>
                </c:pt>
                <c:pt idx="3">
                  <c:v>0.69099999999999995</c:v>
                </c:pt>
                <c:pt idx="4">
                  <c:v>0.66</c:v>
                </c:pt>
                <c:pt idx="5">
                  <c:v>0.57299999999999995</c:v>
                </c:pt>
                <c:pt idx="6" formatCode="0.0%">
                  <c:v>0.57099999999999995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787392"/>
        <c:axId val="23788928"/>
      </c:lineChart>
      <c:catAx>
        <c:axId val="237873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rgbClr val="002060"/>
                </a:solidFill>
              </a:defRPr>
            </a:pPr>
            <a:endParaRPr lang="en-US"/>
          </a:p>
        </c:txPr>
        <c:crossAx val="23788928"/>
        <c:crosses val="autoZero"/>
        <c:auto val="1"/>
        <c:lblAlgn val="ctr"/>
        <c:lblOffset val="100"/>
        <c:noMultiLvlLbl val="0"/>
      </c:catAx>
      <c:valAx>
        <c:axId val="23788928"/>
        <c:scaling>
          <c:orientation val="minMax"/>
          <c:min val="0.5"/>
        </c:scaling>
        <c:delete val="1"/>
        <c:axPos val="l"/>
        <c:majorGridlines>
          <c:spPr>
            <a:ln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</a:ln>
          </c:spPr>
        </c:majorGridlines>
        <c:numFmt formatCode="0.00%" sourceLinked="1"/>
        <c:majorTickMark val="out"/>
        <c:minorTickMark val="none"/>
        <c:tickLblPos val="nextTo"/>
        <c:crossAx val="237873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976088793985497"/>
          <c:y val="8.4376925710373155E-2"/>
          <c:w val="0.75465813411420446"/>
          <c:h val="0.7482056788356000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5.7971014492753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solidFill>
                      <a:srgbClr val="00206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2012 2016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2.2999999999999998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8248587570621469E-2"/>
                  <c:y val="-4.71014492753623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>
                    <a:solidFill>
                      <a:srgbClr val="00206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2012 2016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4822528"/>
        <c:axId val="24824064"/>
        <c:axId val="0"/>
      </c:bar3DChart>
      <c:catAx>
        <c:axId val="24822528"/>
        <c:scaling>
          <c:orientation val="minMax"/>
        </c:scaling>
        <c:delete val="1"/>
        <c:axPos val="b"/>
        <c:majorTickMark val="out"/>
        <c:minorTickMark val="none"/>
        <c:tickLblPos val="nextTo"/>
        <c:crossAx val="24824064"/>
        <c:crosses val="autoZero"/>
        <c:auto val="1"/>
        <c:lblAlgn val="ctr"/>
        <c:lblOffset val="100"/>
        <c:noMultiLvlLbl val="0"/>
      </c:catAx>
      <c:valAx>
        <c:axId val="248240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48225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8132849538705457"/>
          <c:y val="0.77434800763540923"/>
          <c:w val="0.50476120951398806"/>
          <c:h val="0.21026664280601287"/>
        </c:manualLayout>
      </c:layout>
      <c:overlay val="0"/>
      <c:txPr>
        <a:bodyPr/>
        <a:lstStyle/>
        <a:p>
          <a:pPr>
            <a:defRPr>
              <a:solidFill>
                <a:srgbClr val="002060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565179352580928"/>
          <c:y val="9.068629205440229E-2"/>
          <c:w val="0.82617106685193764"/>
          <c:h val="0.7494228704366500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8867924528301886E-2"/>
                  <c:y val="-2.2875816993464051E-2"/>
                </c:manualLayout>
              </c:layout>
              <c:spPr/>
              <c:txPr>
                <a:bodyPr/>
                <a:lstStyle/>
                <a:p>
                  <a:pPr>
                    <a:defRPr sz="2400">
                      <a:solidFill>
                        <a:srgbClr val="00206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3.1446540880503145E-2"/>
                  <c:y val="-4.2483660130718921E-2"/>
                </c:manualLayout>
              </c:layout>
              <c:spPr/>
              <c:txPr>
                <a:bodyPr/>
                <a:lstStyle/>
                <a:p>
                  <a:pPr>
                    <a:defRPr sz="2400">
                      <a:solidFill>
                        <a:srgbClr val="00206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13.3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96219904"/>
        <c:axId val="96221440"/>
        <c:axId val="0"/>
      </c:bar3DChart>
      <c:catAx>
        <c:axId val="962199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6221440"/>
        <c:crosses val="autoZero"/>
        <c:auto val="1"/>
        <c:lblAlgn val="ctr"/>
        <c:lblOffset val="100"/>
        <c:noMultiLvlLbl val="0"/>
      </c:catAx>
      <c:valAx>
        <c:axId val="962214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6219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444099440400139"/>
          <c:y val="0.86354510833204678"/>
          <c:w val="0.52603030753231317"/>
          <c:h val="0.11931501209407648"/>
        </c:manualLayout>
      </c:layout>
      <c:overlay val="0"/>
      <c:txPr>
        <a:bodyPr/>
        <a:lstStyle/>
        <a:p>
          <a:pPr>
            <a:defRPr>
              <a:solidFill>
                <a:srgbClr val="002060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0ABF34-1438-49E3-BC0E-808C3A9E1A7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ECAD2EA-EF78-498F-B671-799D4B4593E9}">
      <dgm:prSet phldrT="[Text]"/>
      <dgm:spPr>
        <a:solidFill>
          <a:srgbClr val="DBEEF4">
            <a:alpha val="90980"/>
          </a:srgbClr>
        </a:solidFill>
      </dgm:spPr>
      <dgm:t>
        <a:bodyPr/>
        <a:lstStyle/>
        <a:p>
          <a:r>
            <a:rPr lang="ka-GE" dirty="0" smtClean="0">
              <a:solidFill>
                <a:srgbClr val="002060"/>
              </a:solidFill>
            </a:rPr>
            <a:t>სამედიცინო სერვისებით უნივერსალური მოცვა</a:t>
          </a:r>
          <a:endParaRPr lang="en-US" dirty="0">
            <a:solidFill>
              <a:srgbClr val="002060"/>
            </a:solidFill>
          </a:endParaRPr>
        </a:p>
      </dgm:t>
    </dgm:pt>
    <dgm:pt modelId="{855AEA40-6D2C-452B-BAC5-A8847CBBE57D}" type="parTrans" cxnId="{3A27E96F-2CA5-4933-A768-5B9CF67FA212}">
      <dgm:prSet/>
      <dgm:spPr/>
      <dgm:t>
        <a:bodyPr/>
        <a:lstStyle/>
        <a:p>
          <a:endParaRPr lang="en-US"/>
        </a:p>
      </dgm:t>
    </dgm:pt>
    <dgm:pt modelId="{277E489F-F305-43BF-A56F-9F25BC7D88F7}" type="sibTrans" cxnId="{3A27E96F-2CA5-4933-A768-5B9CF67FA212}">
      <dgm:prSet/>
      <dgm:spPr/>
      <dgm:t>
        <a:bodyPr/>
        <a:lstStyle/>
        <a:p>
          <a:endParaRPr lang="en-US"/>
        </a:p>
      </dgm:t>
    </dgm:pt>
    <dgm:pt modelId="{F76C7FD4-00EB-4EA5-8533-8C0F25DF84F2}">
      <dgm:prSet phldrT="[Text]"/>
      <dgm:spPr>
        <a:solidFill>
          <a:schemeClr val="accent5">
            <a:lumMod val="60000"/>
            <a:lumOff val="40000"/>
            <a:alpha val="45882"/>
          </a:schemeClr>
        </a:solidFill>
      </dgm:spPr>
      <dgm:t>
        <a:bodyPr/>
        <a:lstStyle/>
        <a:p>
          <a:r>
            <a:rPr lang="ka-GE" dirty="0" smtClean="0">
              <a:solidFill>
                <a:srgbClr val="002060"/>
              </a:solidFill>
            </a:rPr>
            <a:t>სამედიცინო სერვისების ფინანსური მიწვდომადობა</a:t>
          </a:r>
          <a:endParaRPr lang="en-US" dirty="0">
            <a:solidFill>
              <a:srgbClr val="002060"/>
            </a:solidFill>
          </a:endParaRPr>
        </a:p>
      </dgm:t>
    </dgm:pt>
    <dgm:pt modelId="{805015EF-770C-4BD0-84BE-10F45B7EE5BC}" type="parTrans" cxnId="{7AEB5051-63C5-4ADB-806C-F1B913C80685}">
      <dgm:prSet/>
      <dgm:spPr/>
      <dgm:t>
        <a:bodyPr/>
        <a:lstStyle/>
        <a:p>
          <a:endParaRPr lang="en-US"/>
        </a:p>
      </dgm:t>
    </dgm:pt>
    <dgm:pt modelId="{0EEE607F-1EBB-406D-B8A9-9FC462DB9E00}" type="sibTrans" cxnId="{7AEB5051-63C5-4ADB-806C-F1B913C80685}">
      <dgm:prSet/>
      <dgm:spPr/>
      <dgm:t>
        <a:bodyPr/>
        <a:lstStyle/>
        <a:p>
          <a:endParaRPr lang="en-US"/>
        </a:p>
      </dgm:t>
    </dgm:pt>
    <dgm:pt modelId="{92DA8AE7-E0AA-4A1C-9152-94C7B8FCAD76}">
      <dgm:prSet phldrT="[Text]"/>
      <dgm:spPr>
        <a:solidFill>
          <a:srgbClr val="93CDDD">
            <a:alpha val="78824"/>
          </a:srgbClr>
        </a:solidFill>
        <a:ln>
          <a:solidFill>
            <a:schemeClr val="accent1">
              <a:alpha val="95000"/>
            </a:schemeClr>
          </a:solidFill>
        </a:ln>
      </dgm:spPr>
      <dgm:t>
        <a:bodyPr/>
        <a:lstStyle/>
        <a:p>
          <a:r>
            <a:rPr lang="ka-GE" b="0" dirty="0" smtClean="0">
              <a:solidFill>
                <a:srgbClr val="002060"/>
              </a:solidFill>
            </a:rPr>
            <a:t>ჯანდაცვის უფლებით უნივერსალური სარგებლობა</a:t>
          </a:r>
          <a:endParaRPr lang="en-US" b="0" dirty="0">
            <a:solidFill>
              <a:srgbClr val="002060"/>
            </a:solidFill>
          </a:endParaRPr>
        </a:p>
      </dgm:t>
    </dgm:pt>
    <dgm:pt modelId="{EB6C9FC5-97E1-4E2F-BE8D-6147BC7258EA}" type="parTrans" cxnId="{B2B920CE-83AA-44A8-9510-2697FCC91E38}">
      <dgm:prSet/>
      <dgm:spPr/>
      <dgm:t>
        <a:bodyPr/>
        <a:lstStyle/>
        <a:p>
          <a:endParaRPr lang="en-US"/>
        </a:p>
      </dgm:t>
    </dgm:pt>
    <dgm:pt modelId="{49DA46CC-047E-4E59-8DDF-2075F5DCDFB2}" type="sibTrans" cxnId="{B2B920CE-83AA-44A8-9510-2697FCC91E38}">
      <dgm:prSet/>
      <dgm:spPr/>
      <dgm:t>
        <a:bodyPr/>
        <a:lstStyle/>
        <a:p>
          <a:endParaRPr lang="en-US"/>
        </a:p>
      </dgm:t>
    </dgm:pt>
    <dgm:pt modelId="{0B99847F-DE13-4B13-835D-5024660252E6}" type="pres">
      <dgm:prSet presAssocID="{160ABF34-1438-49E3-BC0E-808C3A9E1A7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2759464-C603-423A-B470-478850162EDE}" type="pres">
      <dgm:prSet presAssocID="{7ECAD2EA-EF78-498F-B671-799D4B4593E9}" presName="composite" presStyleCnt="0"/>
      <dgm:spPr/>
    </dgm:pt>
    <dgm:pt modelId="{CED797CF-77A3-498C-A843-7C695DCE5FCF}" type="pres">
      <dgm:prSet presAssocID="{7ECAD2EA-EF78-498F-B671-799D4B4593E9}" presName="parTx" presStyleLbl="alignNode1" presStyleIdx="0" presStyleCnt="3" custScaleX="100365" custScaleY="13024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A2240E-1285-4093-95B5-22B13BE73B36}" type="pres">
      <dgm:prSet presAssocID="{7ECAD2EA-EF78-498F-B671-799D4B4593E9}" presName="desTx" presStyleLbl="alignAccFollowNode1" presStyleIdx="0" presStyleCnt="3" custLinFactNeighborX="-103" custLinFactNeighborY="7821">
        <dgm:presLayoutVars>
          <dgm:bulletEnabled val="1"/>
        </dgm:presLayoutVars>
      </dgm:prSet>
      <dgm:spPr>
        <a:noFill/>
        <a:ln>
          <a:noFill/>
        </a:ln>
      </dgm:spPr>
      <dgm:t>
        <a:bodyPr/>
        <a:lstStyle/>
        <a:p>
          <a:endParaRPr lang="en-US"/>
        </a:p>
      </dgm:t>
    </dgm:pt>
    <dgm:pt modelId="{259A0755-D1BB-410D-BE07-5526667BE49F}" type="pres">
      <dgm:prSet presAssocID="{277E489F-F305-43BF-A56F-9F25BC7D88F7}" presName="space" presStyleCnt="0"/>
      <dgm:spPr/>
    </dgm:pt>
    <dgm:pt modelId="{3BA03E8D-60D3-4567-B1BD-2920122888C3}" type="pres">
      <dgm:prSet presAssocID="{F76C7FD4-00EB-4EA5-8533-8C0F25DF84F2}" presName="composite" presStyleCnt="0"/>
      <dgm:spPr/>
    </dgm:pt>
    <dgm:pt modelId="{61929664-4C9C-4CEF-8A0B-CFCA7141957F}" type="pres">
      <dgm:prSet presAssocID="{F76C7FD4-00EB-4EA5-8533-8C0F25DF84F2}" presName="parTx" presStyleLbl="alignNode1" presStyleIdx="1" presStyleCnt="3" custScaleX="97037" custScaleY="13042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E37A1C-AF78-4132-81F7-A9628D0F13FA}" type="pres">
      <dgm:prSet presAssocID="{F76C7FD4-00EB-4EA5-8533-8C0F25DF84F2}" presName="desTx" presStyleLbl="alignAccFollowNode1" presStyleIdx="1" presStyleCnt="3">
        <dgm:presLayoutVars>
          <dgm:bulletEnabled val="1"/>
        </dgm:presLayoutVars>
      </dgm:prSet>
      <dgm:spPr>
        <a:noFill/>
        <a:ln>
          <a:noFill/>
        </a:ln>
      </dgm:spPr>
      <dgm:t>
        <a:bodyPr/>
        <a:lstStyle/>
        <a:p>
          <a:endParaRPr lang="en-US"/>
        </a:p>
      </dgm:t>
    </dgm:pt>
    <dgm:pt modelId="{76164D61-33E3-4DC4-A40A-FA79F2CED6CB}" type="pres">
      <dgm:prSet presAssocID="{0EEE607F-1EBB-406D-B8A9-9FC462DB9E00}" presName="space" presStyleCnt="0"/>
      <dgm:spPr/>
    </dgm:pt>
    <dgm:pt modelId="{99361F75-DC27-4DAD-89AA-E548626D64D1}" type="pres">
      <dgm:prSet presAssocID="{92DA8AE7-E0AA-4A1C-9152-94C7B8FCAD76}" presName="composite" presStyleCnt="0"/>
      <dgm:spPr/>
    </dgm:pt>
    <dgm:pt modelId="{124BF64F-721C-48BA-A6A9-D1C32D854346}" type="pres">
      <dgm:prSet presAssocID="{92DA8AE7-E0AA-4A1C-9152-94C7B8FCAD76}" presName="parTx" presStyleLbl="alignNode1" presStyleIdx="2" presStyleCnt="3" custScaleX="100319" custScaleY="12486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A4B4AF-B2C6-4063-85FD-B861B6A74E01}" type="pres">
      <dgm:prSet presAssocID="{92DA8AE7-E0AA-4A1C-9152-94C7B8FCAD76}" presName="desTx" presStyleLbl="alignAccFollowNode1" presStyleIdx="2" presStyleCnt="3">
        <dgm:presLayoutVars>
          <dgm:bulletEnabled val="1"/>
        </dgm:presLayoutVars>
      </dgm:prSet>
      <dgm:spPr>
        <a:noFill/>
        <a:ln>
          <a:noFill/>
        </a:ln>
      </dgm:spPr>
      <dgm:t>
        <a:bodyPr/>
        <a:lstStyle/>
        <a:p>
          <a:endParaRPr lang="en-US"/>
        </a:p>
      </dgm:t>
    </dgm:pt>
  </dgm:ptLst>
  <dgm:cxnLst>
    <dgm:cxn modelId="{3A27E96F-2CA5-4933-A768-5B9CF67FA212}" srcId="{160ABF34-1438-49E3-BC0E-808C3A9E1A7B}" destId="{7ECAD2EA-EF78-498F-B671-799D4B4593E9}" srcOrd="0" destOrd="0" parTransId="{855AEA40-6D2C-452B-BAC5-A8847CBBE57D}" sibTransId="{277E489F-F305-43BF-A56F-9F25BC7D88F7}"/>
    <dgm:cxn modelId="{D0DD20EA-F626-4210-873A-D5593D28EB6B}" type="presOf" srcId="{92DA8AE7-E0AA-4A1C-9152-94C7B8FCAD76}" destId="{124BF64F-721C-48BA-A6A9-D1C32D854346}" srcOrd="0" destOrd="0" presId="urn:microsoft.com/office/officeart/2005/8/layout/hList1"/>
    <dgm:cxn modelId="{7AEB5051-63C5-4ADB-806C-F1B913C80685}" srcId="{160ABF34-1438-49E3-BC0E-808C3A9E1A7B}" destId="{F76C7FD4-00EB-4EA5-8533-8C0F25DF84F2}" srcOrd="1" destOrd="0" parTransId="{805015EF-770C-4BD0-84BE-10F45B7EE5BC}" sibTransId="{0EEE607F-1EBB-406D-B8A9-9FC462DB9E00}"/>
    <dgm:cxn modelId="{A555B678-60C1-4261-ABFA-E059C7EC9179}" type="presOf" srcId="{F76C7FD4-00EB-4EA5-8533-8C0F25DF84F2}" destId="{61929664-4C9C-4CEF-8A0B-CFCA7141957F}" srcOrd="0" destOrd="0" presId="urn:microsoft.com/office/officeart/2005/8/layout/hList1"/>
    <dgm:cxn modelId="{B2B920CE-83AA-44A8-9510-2697FCC91E38}" srcId="{160ABF34-1438-49E3-BC0E-808C3A9E1A7B}" destId="{92DA8AE7-E0AA-4A1C-9152-94C7B8FCAD76}" srcOrd="2" destOrd="0" parTransId="{EB6C9FC5-97E1-4E2F-BE8D-6147BC7258EA}" sibTransId="{49DA46CC-047E-4E59-8DDF-2075F5DCDFB2}"/>
    <dgm:cxn modelId="{8E3D6469-07B5-4E5B-9B29-3488C328F473}" type="presOf" srcId="{7ECAD2EA-EF78-498F-B671-799D4B4593E9}" destId="{CED797CF-77A3-498C-A843-7C695DCE5FCF}" srcOrd="0" destOrd="0" presId="urn:microsoft.com/office/officeart/2005/8/layout/hList1"/>
    <dgm:cxn modelId="{EF00CF8B-C984-4180-925E-D421FDAB404C}" type="presOf" srcId="{160ABF34-1438-49E3-BC0E-808C3A9E1A7B}" destId="{0B99847F-DE13-4B13-835D-5024660252E6}" srcOrd="0" destOrd="0" presId="urn:microsoft.com/office/officeart/2005/8/layout/hList1"/>
    <dgm:cxn modelId="{B9048C15-7BB4-44CB-B71B-199A79DA82CC}" type="presParOf" srcId="{0B99847F-DE13-4B13-835D-5024660252E6}" destId="{32759464-C603-423A-B470-478850162EDE}" srcOrd="0" destOrd="0" presId="urn:microsoft.com/office/officeart/2005/8/layout/hList1"/>
    <dgm:cxn modelId="{4C8CFCA0-4AF0-4DAA-98AE-626E9A1B87BA}" type="presParOf" srcId="{32759464-C603-423A-B470-478850162EDE}" destId="{CED797CF-77A3-498C-A843-7C695DCE5FCF}" srcOrd="0" destOrd="0" presId="urn:microsoft.com/office/officeart/2005/8/layout/hList1"/>
    <dgm:cxn modelId="{3F9FC582-5DF9-4307-A99C-2D1A4A10646F}" type="presParOf" srcId="{32759464-C603-423A-B470-478850162EDE}" destId="{06A2240E-1285-4093-95B5-22B13BE73B36}" srcOrd="1" destOrd="0" presId="urn:microsoft.com/office/officeart/2005/8/layout/hList1"/>
    <dgm:cxn modelId="{F15EBC8E-C744-4BE1-928C-96951C34B750}" type="presParOf" srcId="{0B99847F-DE13-4B13-835D-5024660252E6}" destId="{259A0755-D1BB-410D-BE07-5526667BE49F}" srcOrd="1" destOrd="0" presId="urn:microsoft.com/office/officeart/2005/8/layout/hList1"/>
    <dgm:cxn modelId="{67D62FF4-5BB5-4BB8-9E00-DCC273EE1C95}" type="presParOf" srcId="{0B99847F-DE13-4B13-835D-5024660252E6}" destId="{3BA03E8D-60D3-4567-B1BD-2920122888C3}" srcOrd="2" destOrd="0" presId="urn:microsoft.com/office/officeart/2005/8/layout/hList1"/>
    <dgm:cxn modelId="{95FCEF73-9978-440F-8BE0-99DBD583C282}" type="presParOf" srcId="{3BA03E8D-60D3-4567-B1BD-2920122888C3}" destId="{61929664-4C9C-4CEF-8A0B-CFCA7141957F}" srcOrd="0" destOrd="0" presId="urn:microsoft.com/office/officeart/2005/8/layout/hList1"/>
    <dgm:cxn modelId="{EDBEE85C-77E0-4B21-8032-21E40DE70DAD}" type="presParOf" srcId="{3BA03E8D-60D3-4567-B1BD-2920122888C3}" destId="{00E37A1C-AF78-4132-81F7-A9628D0F13FA}" srcOrd="1" destOrd="0" presId="urn:microsoft.com/office/officeart/2005/8/layout/hList1"/>
    <dgm:cxn modelId="{A16B0F29-DF58-4247-8119-7C0D670239E7}" type="presParOf" srcId="{0B99847F-DE13-4B13-835D-5024660252E6}" destId="{76164D61-33E3-4DC4-A40A-FA79F2CED6CB}" srcOrd="3" destOrd="0" presId="urn:microsoft.com/office/officeart/2005/8/layout/hList1"/>
    <dgm:cxn modelId="{AB402BB7-F6F6-4309-B750-192DD1FE2425}" type="presParOf" srcId="{0B99847F-DE13-4B13-835D-5024660252E6}" destId="{99361F75-DC27-4DAD-89AA-E548626D64D1}" srcOrd="4" destOrd="0" presId="urn:microsoft.com/office/officeart/2005/8/layout/hList1"/>
    <dgm:cxn modelId="{77211BF3-776A-456E-A400-4EE69D66F3F3}" type="presParOf" srcId="{99361F75-DC27-4DAD-89AA-E548626D64D1}" destId="{124BF64F-721C-48BA-A6A9-D1C32D854346}" srcOrd="0" destOrd="0" presId="urn:microsoft.com/office/officeart/2005/8/layout/hList1"/>
    <dgm:cxn modelId="{5CD6B11F-6921-4485-A1E2-DBBE7F132563}" type="presParOf" srcId="{99361F75-DC27-4DAD-89AA-E548626D64D1}" destId="{89A4B4AF-B2C6-4063-85FD-B861B6A74E01}" srcOrd="1" destOrd="0" presId="urn:microsoft.com/office/officeart/2005/8/layout/hLis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1EFC05-84F4-447F-8D58-CE640B9A6B00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C74DD5F-E8CF-4D54-8219-21F7E9B11253}">
      <dgm:prSet phldrT="[Text]" custT="1"/>
      <dgm:spPr>
        <a:solidFill>
          <a:schemeClr val="accent3">
            <a:lumMod val="20000"/>
            <a:lumOff val="80000"/>
          </a:schemeClr>
        </a:solidFill>
        <a:ln>
          <a:noFill/>
        </a:ln>
      </dgm:spPr>
      <dgm:t>
        <a:bodyPr/>
        <a:lstStyle/>
        <a:p>
          <a:pPr algn="ctr"/>
          <a:r>
            <a:rPr lang="ka-GE" sz="1800" dirty="0" smtClean="0">
              <a:solidFill>
                <a:srgbClr val="002060"/>
              </a:solidFill>
            </a:rPr>
            <a:t>სახელმწიფოს მიერ დაფინანსებული სამედიცინო მომსახურების მიზნობრივი მოცვა შეიცვალა  უნივერსალური მოცვით</a:t>
          </a:r>
          <a:endParaRPr lang="en-US" sz="1800" dirty="0">
            <a:solidFill>
              <a:srgbClr val="002060"/>
            </a:solidFill>
          </a:endParaRPr>
        </a:p>
      </dgm:t>
    </dgm:pt>
    <dgm:pt modelId="{778A038C-C0C4-4439-BB3B-6B5C5284B4D2}" type="sibTrans" cxnId="{E8506E91-0A63-4F3C-858C-44CF5A3D525B}">
      <dgm:prSet/>
      <dgm:spPr/>
      <dgm:t>
        <a:bodyPr/>
        <a:lstStyle/>
        <a:p>
          <a:endParaRPr lang="en-US"/>
        </a:p>
      </dgm:t>
    </dgm:pt>
    <dgm:pt modelId="{3E5C8C24-CDD9-433D-A434-E1E6009D3EC3}" type="parTrans" cxnId="{E8506E91-0A63-4F3C-858C-44CF5A3D525B}">
      <dgm:prSet/>
      <dgm:spPr/>
      <dgm:t>
        <a:bodyPr/>
        <a:lstStyle/>
        <a:p>
          <a:endParaRPr lang="en-US"/>
        </a:p>
      </dgm:t>
    </dgm:pt>
    <dgm:pt modelId="{0BB87D58-AC14-4B7C-AAC2-A69AC1F88F73}" type="pres">
      <dgm:prSet presAssocID="{021EFC05-84F4-447F-8D58-CE640B9A6B0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F0EC3B2-5DCF-4D91-B395-0118054A2CA7}" type="pres">
      <dgm:prSet presAssocID="{BC74DD5F-E8CF-4D54-8219-21F7E9B11253}" presName="composite" presStyleCnt="0"/>
      <dgm:spPr/>
    </dgm:pt>
    <dgm:pt modelId="{729A3BAE-87D7-4016-AEF6-D2D7F04088B4}" type="pres">
      <dgm:prSet presAssocID="{BC74DD5F-E8CF-4D54-8219-21F7E9B11253}" presName="parTx" presStyleLbl="alignNode1" presStyleIdx="0" presStyleCnt="1" custScaleX="94863" custScaleY="34693" custLinFactNeighborX="3039" custLinFactNeighborY="-6535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11A9F5-4192-4CAE-833D-86F5DD229B55}" type="pres">
      <dgm:prSet presAssocID="{BC74DD5F-E8CF-4D54-8219-21F7E9B11253}" presName="desTx" presStyleLbl="alignAccFollowNode1" presStyleIdx="0" presStyleCnt="1" custLinFactNeighborX="-80952" custLinFactNeighborY="69521">
        <dgm:presLayoutVars>
          <dgm:bulletEnabled val="1"/>
        </dgm:presLayoutVars>
      </dgm:prSet>
      <dgm:spPr>
        <a:noFill/>
        <a:ln>
          <a:noFill/>
        </a:ln>
      </dgm:spPr>
      <dgm:t>
        <a:bodyPr/>
        <a:lstStyle/>
        <a:p>
          <a:endParaRPr lang="en-US"/>
        </a:p>
      </dgm:t>
    </dgm:pt>
  </dgm:ptLst>
  <dgm:cxnLst>
    <dgm:cxn modelId="{1F48654B-61C3-4824-82F3-F4A6C793669C}" type="presOf" srcId="{BC74DD5F-E8CF-4D54-8219-21F7E9B11253}" destId="{729A3BAE-87D7-4016-AEF6-D2D7F04088B4}" srcOrd="0" destOrd="0" presId="urn:microsoft.com/office/officeart/2005/8/layout/hList1"/>
    <dgm:cxn modelId="{5B4029D0-F431-412A-A5BE-35EAE4B3E912}" type="presOf" srcId="{021EFC05-84F4-447F-8D58-CE640B9A6B00}" destId="{0BB87D58-AC14-4B7C-AAC2-A69AC1F88F73}" srcOrd="0" destOrd="0" presId="urn:microsoft.com/office/officeart/2005/8/layout/hList1"/>
    <dgm:cxn modelId="{E8506E91-0A63-4F3C-858C-44CF5A3D525B}" srcId="{021EFC05-84F4-447F-8D58-CE640B9A6B00}" destId="{BC74DD5F-E8CF-4D54-8219-21F7E9B11253}" srcOrd="0" destOrd="0" parTransId="{3E5C8C24-CDD9-433D-A434-E1E6009D3EC3}" sibTransId="{778A038C-C0C4-4439-BB3B-6B5C5284B4D2}"/>
    <dgm:cxn modelId="{26155EFF-D6E8-46F3-8739-79CE889BF8EE}" type="presParOf" srcId="{0BB87D58-AC14-4B7C-AAC2-A69AC1F88F73}" destId="{5F0EC3B2-5DCF-4D91-B395-0118054A2CA7}" srcOrd="0" destOrd="0" presId="urn:microsoft.com/office/officeart/2005/8/layout/hList1"/>
    <dgm:cxn modelId="{54F6738A-0134-43D9-8F72-8CD609E22AA3}" type="presParOf" srcId="{5F0EC3B2-5DCF-4D91-B395-0118054A2CA7}" destId="{729A3BAE-87D7-4016-AEF6-D2D7F04088B4}" srcOrd="0" destOrd="0" presId="urn:microsoft.com/office/officeart/2005/8/layout/hList1"/>
    <dgm:cxn modelId="{C137852E-84A6-412D-9F19-5946BDDB588E}" type="presParOf" srcId="{5F0EC3B2-5DCF-4D91-B395-0118054A2CA7}" destId="{5011A9F5-4192-4CAE-833D-86F5DD229B5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864E25-4D37-4F8E-9D3D-A5E706088FD8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06026D-8131-42DE-BD9F-FBC6276085FB}">
      <dgm:prSet phldrT="[Text]" custT="1"/>
      <dgm:spPr>
        <a:solidFill>
          <a:srgbClr val="AF423F"/>
        </a:solidFill>
      </dgm:spPr>
      <dgm:t>
        <a:bodyPr/>
        <a:lstStyle/>
        <a:p>
          <a:r>
            <a:rPr lang="ka-GE" sz="3200" dirty="0" smtClean="0"/>
            <a:t>2010 წელი</a:t>
          </a:r>
        </a:p>
        <a:p>
          <a:r>
            <a:rPr lang="ka-GE" sz="3200" dirty="0" smtClean="0"/>
            <a:t>29.5%</a:t>
          </a:r>
          <a:endParaRPr lang="en-US" sz="3200" dirty="0"/>
        </a:p>
      </dgm:t>
    </dgm:pt>
    <dgm:pt modelId="{9F913DCD-627A-4496-A21E-A6DEBD42A736}" type="parTrans" cxnId="{7D7252A5-B4B4-4B75-89E2-D0AABB2D8CBB}">
      <dgm:prSet/>
      <dgm:spPr/>
      <dgm:t>
        <a:bodyPr/>
        <a:lstStyle/>
        <a:p>
          <a:endParaRPr lang="en-US"/>
        </a:p>
      </dgm:t>
    </dgm:pt>
    <dgm:pt modelId="{10075384-885C-470C-A513-614CB4DC8D7F}" type="sibTrans" cxnId="{7D7252A5-B4B4-4B75-89E2-D0AABB2D8CBB}">
      <dgm:prSet/>
      <dgm:spPr/>
      <dgm:t>
        <a:bodyPr/>
        <a:lstStyle/>
        <a:p>
          <a:endParaRPr lang="en-US"/>
        </a:p>
      </dgm:t>
    </dgm:pt>
    <dgm:pt modelId="{784EA605-6DA3-4F0C-9548-F76FCE9B9E92}">
      <dgm:prSet phldrT="[Text]" custT="1"/>
      <dgm:spPr>
        <a:solidFill>
          <a:srgbClr val="0070C0"/>
        </a:solidFill>
      </dgm:spPr>
      <dgm:t>
        <a:bodyPr/>
        <a:lstStyle/>
        <a:p>
          <a:r>
            <a:rPr lang="ka-GE" sz="4000" dirty="0" smtClean="0"/>
            <a:t>2012 წელი 40%</a:t>
          </a:r>
          <a:endParaRPr lang="en-US" sz="4000" dirty="0"/>
        </a:p>
      </dgm:t>
    </dgm:pt>
    <dgm:pt modelId="{4C473DD9-99D6-402B-A460-A041FB61F8C7}" type="parTrans" cxnId="{F465F009-CBCE-4FDF-956E-A346990658A7}">
      <dgm:prSet/>
      <dgm:spPr/>
      <dgm:t>
        <a:bodyPr/>
        <a:lstStyle/>
        <a:p>
          <a:endParaRPr lang="en-US"/>
        </a:p>
      </dgm:t>
    </dgm:pt>
    <dgm:pt modelId="{21CD8FC9-0D86-4636-990E-8389646D9512}" type="sibTrans" cxnId="{F465F009-CBCE-4FDF-956E-A346990658A7}">
      <dgm:prSet/>
      <dgm:spPr/>
      <dgm:t>
        <a:bodyPr/>
        <a:lstStyle/>
        <a:p>
          <a:endParaRPr lang="en-US"/>
        </a:p>
      </dgm:t>
    </dgm:pt>
    <dgm:pt modelId="{C906C607-4BE2-443A-80F0-0AFA92586F93}">
      <dgm:prSet phldrT="[Text]" custT="1"/>
      <dgm:spPr>
        <a:solidFill>
          <a:srgbClr val="009E9A"/>
        </a:solidFill>
      </dgm:spPr>
      <dgm:t>
        <a:bodyPr/>
        <a:lstStyle/>
        <a:p>
          <a:r>
            <a:rPr lang="ka-GE" sz="4400" dirty="0" smtClean="0"/>
            <a:t>2014 წელი</a:t>
          </a:r>
        </a:p>
        <a:p>
          <a:r>
            <a:rPr lang="ka-GE" sz="4400" dirty="0" smtClean="0"/>
            <a:t>100%</a:t>
          </a:r>
          <a:endParaRPr lang="en-US" sz="4400" dirty="0"/>
        </a:p>
      </dgm:t>
    </dgm:pt>
    <dgm:pt modelId="{8C46DF01-4469-4B27-A430-D92AB9698265}" type="parTrans" cxnId="{588CCA69-F869-4B47-A444-1D3A7029CEE7}">
      <dgm:prSet/>
      <dgm:spPr/>
      <dgm:t>
        <a:bodyPr/>
        <a:lstStyle/>
        <a:p>
          <a:endParaRPr lang="en-US"/>
        </a:p>
      </dgm:t>
    </dgm:pt>
    <dgm:pt modelId="{DD5F3345-B83E-46AB-BB75-684DA8C59470}" type="sibTrans" cxnId="{588CCA69-F869-4B47-A444-1D3A7029CEE7}">
      <dgm:prSet/>
      <dgm:spPr/>
      <dgm:t>
        <a:bodyPr/>
        <a:lstStyle/>
        <a:p>
          <a:endParaRPr lang="en-US"/>
        </a:p>
      </dgm:t>
    </dgm:pt>
    <dgm:pt modelId="{AF84B917-A50A-495E-AD5C-EA8E1C0C19E2}" type="pres">
      <dgm:prSet presAssocID="{17864E25-4D37-4F8E-9D3D-A5E706088F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AA086C6-24AB-42E5-94A8-499DEB3D4EB8}" type="pres">
      <dgm:prSet presAssocID="{8A06026D-8131-42DE-BD9F-FBC6276085FB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E3D16C-7029-46DA-8539-6B5DD66AA1A7}" type="pres">
      <dgm:prSet presAssocID="{10075384-885C-470C-A513-614CB4DC8D7F}" presName="sibTrans" presStyleCnt="0"/>
      <dgm:spPr/>
    </dgm:pt>
    <dgm:pt modelId="{DAE1ECD5-28CE-42EA-88C2-5E07B39A0BE4}" type="pres">
      <dgm:prSet presAssocID="{784EA605-6DA3-4F0C-9548-F76FCE9B9E9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7CC3A7-32B5-4F25-9847-BAAABA399993}" type="pres">
      <dgm:prSet presAssocID="{21CD8FC9-0D86-4636-990E-8389646D9512}" presName="sibTrans" presStyleCnt="0"/>
      <dgm:spPr/>
    </dgm:pt>
    <dgm:pt modelId="{72BF4B1C-E452-4D1E-94A8-041949CF50EE}" type="pres">
      <dgm:prSet presAssocID="{C906C607-4BE2-443A-80F0-0AFA92586F9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88CCA69-F869-4B47-A444-1D3A7029CEE7}" srcId="{17864E25-4D37-4F8E-9D3D-A5E706088FD8}" destId="{C906C607-4BE2-443A-80F0-0AFA92586F93}" srcOrd="2" destOrd="0" parTransId="{8C46DF01-4469-4B27-A430-D92AB9698265}" sibTransId="{DD5F3345-B83E-46AB-BB75-684DA8C59470}"/>
    <dgm:cxn modelId="{450D268A-B281-4FC8-A949-4E0E42F20FC0}" type="presOf" srcId="{C906C607-4BE2-443A-80F0-0AFA92586F93}" destId="{72BF4B1C-E452-4D1E-94A8-041949CF50EE}" srcOrd="0" destOrd="0" presId="urn:microsoft.com/office/officeart/2005/8/layout/hList6"/>
    <dgm:cxn modelId="{F465F009-CBCE-4FDF-956E-A346990658A7}" srcId="{17864E25-4D37-4F8E-9D3D-A5E706088FD8}" destId="{784EA605-6DA3-4F0C-9548-F76FCE9B9E92}" srcOrd="1" destOrd="0" parTransId="{4C473DD9-99D6-402B-A460-A041FB61F8C7}" sibTransId="{21CD8FC9-0D86-4636-990E-8389646D9512}"/>
    <dgm:cxn modelId="{B096B797-63D1-4CF5-B905-3ADC0653FAE2}" type="presOf" srcId="{17864E25-4D37-4F8E-9D3D-A5E706088FD8}" destId="{AF84B917-A50A-495E-AD5C-EA8E1C0C19E2}" srcOrd="0" destOrd="0" presId="urn:microsoft.com/office/officeart/2005/8/layout/hList6"/>
    <dgm:cxn modelId="{21824D17-3463-476E-9E4C-28D1D81F4199}" type="presOf" srcId="{8A06026D-8131-42DE-BD9F-FBC6276085FB}" destId="{DAA086C6-24AB-42E5-94A8-499DEB3D4EB8}" srcOrd="0" destOrd="0" presId="urn:microsoft.com/office/officeart/2005/8/layout/hList6"/>
    <dgm:cxn modelId="{7C951A47-DC79-4C09-AE09-3E262FE46E02}" type="presOf" srcId="{784EA605-6DA3-4F0C-9548-F76FCE9B9E92}" destId="{DAE1ECD5-28CE-42EA-88C2-5E07B39A0BE4}" srcOrd="0" destOrd="0" presId="urn:microsoft.com/office/officeart/2005/8/layout/hList6"/>
    <dgm:cxn modelId="{7D7252A5-B4B4-4B75-89E2-D0AABB2D8CBB}" srcId="{17864E25-4D37-4F8E-9D3D-A5E706088FD8}" destId="{8A06026D-8131-42DE-BD9F-FBC6276085FB}" srcOrd="0" destOrd="0" parTransId="{9F913DCD-627A-4496-A21E-A6DEBD42A736}" sibTransId="{10075384-885C-470C-A513-614CB4DC8D7F}"/>
    <dgm:cxn modelId="{5DE18737-E831-4278-8562-0F9BD85A6066}" type="presParOf" srcId="{AF84B917-A50A-495E-AD5C-EA8E1C0C19E2}" destId="{DAA086C6-24AB-42E5-94A8-499DEB3D4EB8}" srcOrd="0" destOrd="0" presId="urn:microsoft.com/office/officeart/2005/8/layout/hList6"/>
    <dgm:cxn modelId="{22207622-D489-4F57-95CB-F9433ABE4A70}" type="presParOf" srcId="{AF84B917-A50A-495E-AD5C-EA8E1C0C19E2}" destId="{EEE3D16C-7029-46DA-8539-6B5DD66AA1A7}" srcOrd="1" destOrd="0" presId="urn:microsoft.com/office/officeart/2005/8/layout/hList6"/>
    <dgm:cxn modelId="{9B02D3D3-2DC3-4301-8589-2F51355D4C60}" type="presParOf" srcId="{AF84B917-A50A-495E-AD5C-EA8E1C0C19E2}" destId="{DAE1ECD5-28CE-42EA-88C2-5E07B39A0BE4}" srcOrd="2" destOrd="0" presId="urn:microsoft.com/office/officeart/2005/8/layout/hList6"/>
    <dgm:cxn modelId="{B397CA1C-61F3-4D6D-96FC-A5BAB3C60235}" type="presParOf" srcId="{AF84B917-A50A-495E-AD5C-EA8E1C0C19E2}" destId="{C97CC3A7-32B5-4F25-9847-BAAABA399993}" srcOrd="3" destOrd="0" presId="urn:microsoft.com/office/officeart/2005/8/layout/hList6"/>
    <dgm:cxn modelId="{0F52E0A9-871D-4B17-B37B-9083D4A5899D}" type="presParOf" srcId="{AF84B917-A50A-495E-AD5C-EA8E1C0C19E2}" destId="{72BF4B1C-E452-4D1E-94A8-041949CF50EE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5963A3-6ABD-4481-AFF5-0A92CF76614E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</dgm:pt>
    <dgm:pt modelId="{602F62CE-CB87-4CDE-BE90-A46209FFDB4B}">
      <dgm:prSet phldrT="[Text]" custT="1"/>
      <dgm:spPr>
        <a:solidFill>
          <a:srgbClr val="BB4643">
            <a:alpha val="81961"/>
          </a:srgbClr>
        </a:solidFill>
      </dgm:spPr>
      <dgm:t>
        <a:bodyPr/>
        <a:lstStyle/>
        <a:p>
          <a:r>
            <a:rPr lang="ka-GE" sz="3200" dirty="0" smtClean="0">
              <a:solidFill>
                <a:schemeClr val="bg1"/>
              </a:solidFill>
            </a:rPr>
            <a:t>   2012 წელი </a:t>
          </a:r>
          <a:endParaRPr lang="en-US" sz="3200" dirty="0">
            <a:solidFill>
              <a:schemeClr val="bg1"/>
            </a:solidFill>
          </a:endParaRPr>
        </a:p>
      </dgm:t>
    </dgm:pt>
    <dgm:pt modelId="{9B92F580-80AE-4B00-823F-311CA174333B}" type="parTrans" cxnId="{E71CD6DD-54D3-4695-B59C-1621FA83A3B3}">
      <dgm:prSet/>
      <dgm:spPr/>
      <dgm:t>
        <a:bodyPr/>
        <a:lstStyle/>
        <a:p>
          <a:endParaRPr lang="en-US"/>
        </a:p>
      </dgm:t>
    </dgm:pt>
    <dgm:pt modelId="{B3BEE66A-A61B-4BB2-A7B1-B0D8083E041E}" type="sibTrans" cxnId="{E71CD6DD-54D3-4695-B59C-1621FA83A3B3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5158586F-DE52-4A65-BB9E-48A2DF009FDB}">
      <dgm:prSet phldrT="[Text]" custT="1"/>
      <dgm:spPr>
        <a:solidFill>
          <a:srgbClr val="0070C0">
            <a:alpha val="80000"/>
          </a:srgbClr>
        </a:solidFill>
      </dgm:spPr>
      <dgm:t>
        <a:bodyPr/>
        <a:lstStyle/>
        <a:p>
          <a:r>
            <a:rPr lang="ka-GE" sz="3200" dirty="0" smtClean="0">
              <a:solidFill>
                <a:schemeClr val="bg1"/>
              </a:solidFill>
            </a:rPr>
            <a:t>   2018 წელი</a:t>
          </a:r>
          <a:endParaRPr lang="en-US" sz="3200" dirty="0">
            <a:solidFill>
              <a:schemeClr val="bg1"/>
            </a:solidFill>
          </a:endParaRPr>
        </a:p>
      </dgm:t>
    </dgm:pt>
    <dgm:pt modelId="{AD1A594A-711F-4121-831B-4EB65EE575D0}" type="parTrans" cxnId="{ADE01713-B571-42EF-997B-49FD020A54C6}">
      <dgm:prSet/>
      <dgm:spPr/>
      <dgm:t>
        <a:bodyPr/>
        <a:lstStyle/>
        <a:p>
          <a:endParaRPr lang="en-US"/>
        </a:p>
      </dgm:t>
    </dgm:pt>
    <dgm:pt modelId="{B9DD66D3-250F-4800-8976-DBCDE274D17C}" type="sibTrans" cxnId="{ADE01713-B571-42EF-997B-49FD020A54C6}">
      <dgm:prSet/>
      <dgm:spPr/>
      <dgm:t>
        <a:bodyPr/>
        <a:lstStyle/>
        <a:p>
          <a:endParaRPr lang="en-US"/>
        </a:p>
      </dgm:t>
    </dgm:pt>
    <dgm:pt modelId="{89F60786-C55E-4224-A404-ED6F66F71B92}">
      <dgm:prSet custT="1"/>
      <dgm:spPr>
        <a:solidFill>
          <a:srgbClr val="DDA09F">
            <a:alpha val="89804"/>
          </a:srgbClr>
        </a:solidFill>
        <a:ln>
          <a:noFill/>
        </a:ln>
      </dgm:spPr>
      <dgm:t>
        <a:bodyPr/>
        <a:lstStyle/>
        <a:p>
          <a:pPr marL="285750" indent="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3200" dirty="0">
            <a:solidFill>
              <a:srgbClr val="002060"/>
            </a:solidFill>
          </a:endParaRPr>
        </a:p>
      </dgm:t>
    </dgm:pt>
    <dgm:pt modelId="{4C7889A2-6201-403A-B710-BC56E249247A}" type="parTrans" cxnId="{6EB26BDF-E693-4768-BFF2-B3DF9C0D4651}">
      <dgm:prSet/>
      <dgm:spPr/>
      <dgm:t>
        <a:bodyPr/>
        <a:lstStyle/>
        <a:p>
          <a:endParaRPr lang="en-US"/>
        </a:p>
      </dgm:t>
    </dgm:pt>
    <dgm:pt modelId="{5867162B-13F5-490E-9D52-772BC0437B6B}" type="sibTrans" cxnId="{6EB26BDF-E693-4768-BFF2-B3DF9C0D4651}">
      <dgm:prSet/>
      <dgm:spPr/>
      <dgm:t>
        <a:bodyPr/>
        <a:lstStyle/>
        <a:p>
          <a:endParaRPr lang="en-US"/>
        </a:p>
      </dgm:t>
    </dgm:pt>
    <dgm:pt modelId="{B6F8E37F-5DF7-4F1C-B00C-340A43612EBA}">
      <dgm:prSet custT="1"/>
      <dgm:spPr>
        <a:solidFill>
          <a:srgbClr val="89D8FF">
            <a:alpha val="89804"/>
          </a:srgbClr>
        </a:solidFill>
        <a:ln>
          <a:noFill/>
        </a:ln>
      </dgm:spPr>
      <dgm:t>
        <a:bodyPr/>
        <a:lstStyle/>
        <a:p>
          <a:r>
            <a:rPr lang="ka-GE" sz="3200" dirty="0" smtClean="0">
              <a:solidFill>
                <a:srgbClr val="002060"/>
              </a:solidFill>
            </a:rPr>
            <a:t>1 მლრდ 90 მლნ ლარი</a:t>
          </a:r>
          <a:endParaRPr lang="en-US" sz="3200" dirty="0">
            <a:solidFill>
              <a:srgbClr val="002060"/>
            </a:solidFill>
          </a:endParaRPr>
        </a:p>
      </dgm:t>
    </dgm:pt>
    <dgm:pt modelId="{6D3A99A4-4666-4436-9B14-591502EA0367}" type="parTrans" cxnId="{1E1D1D29-DB01-4B4E-BD54-84670508CB1B}">
      <dgm:prSet/>
      <dgm:spPr/>
      <dgm:t>
        <a:bodyPr/>
        <a:lstStyle/>
        <a:p>
          <a:endParaRPr lang="en-US"/>
        </a:p>
      </dgm:t>
    </dgm:pt>
    <dgm:pt modelId="{C9E3EEF3-46FA-4B83-B5FC-13DFF9457F44}" type="sibTrans" cxnId="{1E1D1D29-DB01-4B4E-BD54-84670508CB1B}">
      <dgm:prSet/>
      <dgm:spPr/>
      <dgm:t>
        <a:bodyPr/>
        <a:lstStyle/>
        <a:p>
          <a:endParaRPr lang="en-US"/>
        </a:p>
      </dgm:t>
    </dgm:pt>
    <dgm:pt modelId="{C7508890-5D92-42AC-9D63-C64240CA03EC}">
      <dgm:prSet custT="1"/>
      <dgm:spPr>
        <a:solidFill>
          <a:srgbClr val="DDA09F">
            <a:alpha val="89804"/>
          </a:srgbClr>
        </a:solidFill>
        <a:ln>
          <a:noFill/>
        </a:ln>
      </dgm:spPr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a-GE" sz="3200" dirty="0" smtClean="0">
              <a:solidFill>
                <a:srgbClr val="002060"/>
              </a:solidFill>
            </a:rPr>
            <a:t>365 მლნ ლარი</a:t>
          </a:r>
          <a:endParaRPr lang="en-US" sz="3200" dirty="0" smtClean="0">
            <a:solidFill>
              <a:srgbClr val="002060"/>
            </a:solidFill>
          </a:endParaRPr>
        </a:p>
        <a:p>
          <a:pPr marL="285750" indent="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US" sz="3200" dirty="0">
            <a:solidFill>
              <a:srgbClr val="002060"/>
            </a:solidFill>
          </a:endParaRPr>
        </a:p>
      </dgm:t>
    </dgm:pt>
    <dgm:pt modelId="{1AED0D34-45AE-44A4-BED6-922CADD2BF1A}" type="parTrans" cxnId="{F1F73A77-A6AA-49F3-BC9B-7BA95838FE9D}">
      <dgm:prSet/>
      <dgm:spPr/>
      <dgm:t>
        <a:bodyPr/>
        <a:lstStyle/>
        <a:p>
          <a:endParaRPr lang="en-US"/>
        </a:p>
      </dgm:t>
    </dgm:pt>
    <dgm:pt modelId="{F66D6591-4EF7-45A5-80E2-02F8B39499B5}" type="sibTrans" cxnId="{F1F73A77-A6AA-49F3-BC9B-7BA95838FE9D}">
      <dgm:prSet/>
      <dgm:spPr/>
      <dgm:t>
        <a:bodyPr/>
        <a:lstStyle/>
        <a:p>
          <a:endParaRPr lang="en-US"/>
        </a:p>
      </dgm:t>
    </dgm:pt>
    <dgm:pt modelId="{67C47C1F-7033-4C5F-A4B2-B22405B5BDFE}" type="pres">
      <dgm:prSet presAssocID="{D25963A3-6ABD-4481-AFF5-0A92CF76614E}" presName="linearFlow" presStyleCnt="0">
        <dgm:presLayoutVars>
          <dgm:dir/>
          <dgm:animLvl val="lvl"/>
          <dgm:resizeHandles val="exact"/>
        </dgm:presLayoutVars>
      </dgm:prSet>
      <dgm:spPr/>
    </dgm:pt>
    <dgm:pt modelId="{AD2D882C-98C1-43E9-9511-C9ACF32323F5}" type="pres">
      <dgm:prSet presAssocID="{602F62CE-CB87-4CDE-BE90-A46209FFDB4B}" presName="composite" presStyleCnt="0"/>
      <dgm:spPr/>
    </dgm:pt>
    <dgm:pt modelId="{ED18EE59-78FC-43FC-8959-8F9521F4320F}" type="pres">
      <dgm:prSet presAssocID="{602F62CE-CB87-4CDE-BE90-A46209FFDB4B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EE43B3-CC27-42F0-9FCC-4D11F8E6157F}" type="pres">
      <dgm:prSet presAssocID="{602F62CE-CB87-4CDE-BE90-A46209FFDB4B}" presName="parSh" presStyleLbl="node1" presStyleIdx="0" presStyleCnt="2"/>
      <dgm:spPr/>
      <dgm:t>
        <a:bodyPr/>
        <a:lstStyle/>
        <a:p>
          <a:endParaRPr lang="en-US"/>
        </a:p>
      </dgm:t>
    </dgm:pt>
    <dgm:pt modelId="{CE3778A2-2844-4401-A1FD-CD274F9FCDC3}" type="pres">
      <dgm:prSet presAssocID="{602F62CE-CB87-4CDE-BE90-A46209FFDB4B}" presName="desTx" presStyleLbl="fgAcc1" presStyleIdx="0" presStyleCnt="2" custScaleX="103944" custScaleY="86477" custLinFactNeighborX="-1702" custLinFactNeighborY="-13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F2157D-3C47-4105-8238-C6FFC1DB8820}" type="pres">
      <dgm:prSet presAssocID="{B3BEE66A-A61B-4BB2-A7B1-B0D8083E041E}" presName="sibTrans" presStyleLbl="sibTrans2D1" presStyleIdx="0" presStyleCnt="1" custScaleX="127788" custScaleY="61161" custLinFactNeighborX="704" custLinFactNeighborY="29235"/>
      <dgm:spPr/>
      <dgm:t>
        <a:bodyPr/>
        <a:lstStyle/>
        <a:p>
          <a:endParaRPr lang="en-US"/>
        </a:p>
      </dgm:t>
    </dgm:pt>
    <dgm:pt modelId="{0ED3D2E2-C58A-4EC1-81CD-4EDDDFC6AAF6}" type="pres">
      <dgm:prSet presAssocID="{B3BEE66A-A61B-4BB2-A7B1-B0D8083E041E}" presName="connTx" presStyleLbl="sibTrans2D1" presStyleIdx="0" presStyleCnt="1"/>
      <dgm:spPr/>
      <dgm:t>
        <a:bodyPr/>
        <a:lstStyle/>
        <a:p>
          <a:endParaRPr lang="en-US"/>
        </a:p>
      </dgm:t>
    </dgm:pt>
    <dgm:pt modelId="{80E2126E-7CA6-434B-876C-3628ED471B1D}" type="pres">
      <dgm:prSet presAssocID="{5158586F-DE52-4A65-BB9E-48A2DF009FDB}" presName="composite" presStyleCnt="0"/>
      <dgm:spPr/>
    </dgm:pt>
    <dgm:pt modelId="{DA1B5884-4C2C-4AF7-B4ED-501E1EEADDA3}" type="pres">
      <dgm:prSet presAssocID="{5158586F-DE52-4A65-BB9E-48A2DF009FDB}" presName="par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CD9C4B-2746-41B7-8944-50F225095601}" type="pres">
      <dgm:prSet presAssocID="{5158586F-DE52-4A65-BB9E-48A2DF009FDB}" presName="parSh" presStyleLbl="node1" presStyleIdx="1" presStyleCnt="2"/>
      <dgm:spPr/>
      <dgm:t>
        <a:bodyPr/>
        <a:lstStyle/>
        <a:p>
          <a:endParaRPr lang="en-US"/>
        </a:p>
      </dgm:t>
    </dgm:pt>
    <dgm:pt modelId="{28E6F51D-09D6-433F-B52D-553AA0775EA9}" type="pres">
      <dgm:prSet presAssocID="{5158586F-DE52-4A65-BB9E-48A2DF009FDB}" presName="desTx" presStyleLbl="fgAcc1" presStyleIdx="1" presStyleCnt="2" custScaleY="93048" custLinFactNeighborX="-3571" custLinFactNeighborY="-129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5E8A11-873C-43BB-BD97-3411EFB7272D}" type="presOf" srcId="{5158586F-DE52-4A65-BB9E-48A2DF009FDB}" destId="{DA1B5884-4C2C-4AF7-B4ED-501E1EEADDA3}" srcOrd="0" destOrd="0" presId="urn:microsoft.com/office/officeart/2005/8/layout/process3"/>
    <dgm:cxn modelId="{ADE01713-B571-42EF-997B-49FD020A54C6}" srcId="{D25963A3-6ABD-4481-AFF5-0A92CF76614E}" destId="{5158586F-DE52-4A65-BB9E-48A2DF009FDB}" srcOrd="1" destOrd="0" parTransId="{AD1A594A-711F-4121-831B-4EB65EE575D0}" sibTransId="{B9DD66D3-250F-4800-8976-DBCDE274D17C}"/>
    <dgm:cxn modelId="{7FC121B7-4D23-44CC-9086-A879A5EA7DC0}" type="presOf" srcId="{B3BEE66A-A61B-4BB2-A7B1-B0D8083E041E}" destId="{2FF2157D-3C47-4105-8238-C6FFC1DB8820}" srcOrd="0" destOrd="0" presId="urn:microsoft.com/office/officeart/2005/8/layout/process3"/>
    <dgm:cxn modelId="{F1F73A77-A6AA-49F3-BC9B-7BA95838FE9D}" srcId="{602F62CE-CB87-4CDE-BE90-A46209FFDB4B}" destId="{C7508890-5D92-42AC-9D63-C64240CA03EC}" srcOrd="0" destOrd="0" parTransId="{1AED0D34-45AE-44A4-BED6-922CADD2BF1A}" sibTransId="{F66D6591-4EF7-45A5-80E2-02F8B39499B5}"/>
    <dgm:cxn modelId="{D03DA803-05D1-415F-9DE3-9E5D3B2D5456}" type="presOf" srcId="{5158586F-DE52-4A65-BB9E-48A2DF009FDB}" destId="{33CD9C4B-2746-41B7-8944-50F225095601}" srcOrd="1" destOrd="0" presId="urn:microsoft.com/office/officeart/2005/8/layout/process3"/>
    <dgm:cxn modelId="{3E137060-4021-479F-A86A-B6364E9858F1}" type="presOf" srcId="{D25963A3-6ABD-4481-AFF5-0A92CF76614E}" destId="{67C47C1F-7033-4C5F-A4B2-B22405B5BDFE}" srcOrd="0" destOrd="0" presId="urn:microsoft.com/office/officeart/2005/8/layout/process3"/>
    <dgm:cxn modelId="{6EB26BDF-E693-4768-BFF2-B3DF9C0D4651}" srcId="{602F62CE-CB87-4CDE-BE90-A46209FFDB4B}" destId="{89F60786-C55E-4224-A404-ED6F66F71B92}" srcOrd="1" destOrd="0" parTransId="{4C7889A2-6201-403A-B710-BC56E249247A}" sibTransId="{5867162B-13F5-490E-9D52-772BC0437B6B}"/>
    <dgm:cxn modelId="{157E10B7-8845-4389-9C70-16D5844CA647}" type="presOf" srcId="{C7508890-5D92-42AC-9D63-C64240CA03EC}" destId="{CE3778A2-2844-4401-A1FD-CD274F9FCDC3}" srcOrd="0" destOrd="0" presId="urn:microsoft.com/office/officeart/2005/8/layout/process3"/>
    <dgm:cxn modelId="{190FFCBD-62D6-44EF-9558-46257BE30B58}" type="presOf" srcId="{B6F8E37F-5DF7-4F1C-B00C-340A43612EBA}" destId="{28E6F51D-09D6-433F-B52D-553AA0775EA9}" srcOrd="0" destOrd="0" presId="urn:microsoft.com/office/officeart/2005/8/layout/process3"/>
    <dgm:cxn modelId="{E6955D20-7FF7-4DF1-8958-251A67DD7ABC}" type="presOf" srcId="{602F62CE-CB87-4CDE-BE90-A46209FFDB4B}" destId="{30EE43B3-CC27-42F0-9FCC-4D11F8E6157F}" srcOrd="1" destOrd="0" presId="urn:microsoft.com/office/officeart/2005/8/layout/process3"/>
    <dgm:cxn modelId="{7A197AC4-5445-4D53-BD07-EE99DBD67F8B}" type="presOf" srcId="{89F60786-C55E-4224-A404-ED6F66F71B92}" destId="{CE3778A2-2844-4401-A1FD-CD274F9FCDC3}" srcOrd="0" destOrd="1" presId="urn:microsoft.com/office/officeart/2005/8/layout/process3"/>
    <dgm:cxn modelId="{A1D00597-3346-4B5B-9D7E-633B3589DA93}" type="presOf" srcId="{B3BEE66A-A61B-4BB2-A7B1-B0D8083E041E}" destId="{0ED3D2E2-C58A-4EC1-81CD-4EDDDFC6AAF6}" srcOrd="1" destOrd="0" presId="urn:microsoft.com/office/officeart/2005/8/layout/process3"/>
    <dgm:cxn modelId="{29B72F6B-AE66-4FC4-8173-4922F7C47CC1}" type="presOf" srcId="{602F62CE-CB87-4CDE-BE90-A46209FFDB4B}" destId="{ED18EE59-78FC-43FC-8959-8F9521F4320F}" srcOrd="0" destOrd="0" presId="urn:microsoft.com/office/officeart/2005/8/layout/process3"/>
    <dgm:cxn modelId="{1E1D1D29-DB01-4B4E-BD54-84670508CB1B}" srcId="{5158586F-DE52-4A65-BB9E-48A2DF009FDB}" destId="{B6F8E37F-5DF7-4F1C-B00C-340A43612EBA}" srcOrd="0" destOrd="0" parTransId="{6D3A99A4-4666-4436-9B14-591502EA0367}" sibTransId="{C9E3EEF3-46FA-4B83-B5FC-13DFF9457F44}"/>
    <dgm:cxn modelId="{E71CD6DD-54D3-4695-B59C-1621FA83A3B3}" srcId="{D25963A3-6ABD-4481-AFF5-0A92CF76614E}" destId="{602F62CE-CB87-4CDE-BE90-A46209FFDB4B}" srcOrd="0" destOrd="0" parTransId="{9B92F580-80AE-4B00-823F-311CA174333B}" sibTransId="{B3BEE66A-A61B-4BB2-A7B1-B0D8083E041E}"/>
    <dgm:cxn modelId="{1E7CB613-3D7D-444D-B966-76A7D585E747}" type="presParOf" srcId="{67C47C1F-7033-4C5F-A4B2-B22405B5BDFE}" destId="{AD2D882C-98C1-43E9-9511-C9ACF32323F5}" srcOrd="0" destOrd="0" presId="urn:microsoft.com/office/officeart/2005/8/layout/process3"/>
    <dgm:cxn modelId="{E656EAD4-1269-494C-8D9F-A7237738F7BE}" type="presParOf" srcId="{AD2D882C-98C1-43E9-9511-C9ACF32323F5}" destId="{ED18EE59-78FC-43FC-8959-8F9521F4320F}" srcOrd="0" destOrd="0" presId="urn:microsoft.com/office/officeart/2005/8/layout/process3"/>
    <dgm:cxn modelId="{051F86AD-DE06-4E0C-A84D-969AA77BD128}" type="presParOf" srcId="{AD2D882C-98C1-43E9-9511-C9ACF32323F5}" destId="{30EE43B3-CC27-42F0-9FCC-4D11F8E6157F}" srcOrd="1" destOrd="0" presId="urn:microsoft.com/office/officeart/2005/8/layout/process3"/>
    <dgm:cxn modelId="{373F883F-796A-4D35-BA79-FABD3CA57C3F}" type="presParOf" srcId="{AD2D882C-98C1-43E9-9511-C9ACF32323F5}" destId="{CE3778A2-2844-4401-A1FD-CD274F9FCDC3}" srcOrd="2" destOrd="0" presId="urn:microsoft.com/office/officeart/2005/8/layout/process3"/>
    <dgm:cxn modelId="{DD4599D9-E0A9-42F3-8797-3E9A0186B780}" type="presParOf" srcId="{67C47C1F-7033-4C5F-A4B2-B22405B5BDFE}" destId="{2FF2157D-3C47-4105-8238-C6FFC1DB8820}" srcOrd="1" destOrd="0" presId="urn:microsoft.com/office/officeart/2005/8/layout/process3"/>
    <dgm:cxn modelId="{8303747F-4258-4C14-8518-763C99D0491C}" type="presParOf" srcId="{2FF2157D-3C47-4105-8238-C6FFC1DB8820}" destId="{0ED3D2E2-C58A-4EC1-81CD-4EDDDFC6AAF6}" srcOrd="0" destOrd="0" presId="urn:microsoft.com/office/officeart/2005/8/layout/process3"/>
    <dgm:cxn modelId="{63CFF903-E14F-4C97-A01A-63B6A76EAA34}" type="presParOf" srcId="{67C47C1F-7033-4C5F-A4B2-B22405B5BDFE}" destId="{80E2126E-7CA6-434B-876C-3628ED471B1D}" srcOrd="2" destOrd="0" presId="urn:microsoft.com/office/officeart/2005/8/layout/process3"/>
    <dgm:cxn modelId="{E33CDFD2-1856-40AA-8ADD-0541373CA5AE}" type="presParOf" srcId="{80E2126E-7CA6-434B-876C-3628ED471B1D}" destId="{DA1B5884-4C2C-4AF7-B4ED-501E1EEADDA3}" srcOrd="0" destOrd="0" presId="urn:microsoft.com/office/officeart/2005/8/layout/process3"/>
    <dgm:cxn modelId="{79E38448-A6D6-4208-82CD-D7A822E2B291}" type="presParOf" srcId="{80E2126E-7CA6-434B-876C-3628ED471B1D}" destId="{33CD9C4B-2746-41B7-8944-50F225095601}" srcOrd="1" destOrd="0" presId="urn:microsoft.com/office/officeart/2005/8/layout/process3"/>
    <dgm:cxn modelId="{E127D8A2-97C3-447E-A7E9-5826CCFB2AF8}" type="presParOf" srcId="{80E2126E-7CA6-434B-876C-3628ED471B1D}" destId="{28E6F51D-09D6-433F-B52D-553AA0775EA9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3CB8360-30FD-468D-8135-D9AC82E6D09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F664459-0E97-4FDE-B447-2C2A552E9841}">
      <dgm:prSet phldrT="[Text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ka-GE" sz="1800" dirty="0" smtClean="0">
              <a:solidFill>
                <a:srgbClr val="0070C0"/>
              </a:solidFill>
            </a:rPr>
            <a:t>პროგრამაში ჩართული დაწესებულებები</a:t>
          </a:r>
          <a:endParaRPr lang="en-US" sz="1800" dirty="0">
            <a:solidFill>
              <a:srgbClr val="0070C0"/>
            </a:solidFill>
          </a:endParaRPr>
        </a:p>
      </dgm:t>
    </dgm:pt>
    <dgm:pt modelId="{C24CFE53-35AF-4A4E-B482-A60A0DDB7788}" type="parTrans" cxnId="{92E41211-5237-4FD1-9954-A36BAB69BAC1}">
      <dgm:prSet/>
      <dgm:spPr/>
      <dgm:t>
        <a:bodyPr/>
        <a:lstStyle/>
        <a:p>
          <a:endParaRPr lang="en-US"/>
        </a:p>
      </dgm:t>
    </dgm:pt>
    <dgm:pt modelId="{CA9B4C79-50F6-4097-B36A-CFC3CD42EF7C}" type="sibTrans" cxnId="{92E41211-5237-4FD1-9954-A36BAB69BAC1}">
      <dgm:prSet/>
      <dgm:spPr/>
      <dgm:t>
        <a:bodyPr/>
        <a:lstStyle/>
        <a:p>
          <a:endParaRPr lang="en-US"/>
        </a:p>
      </dgm:t>
    </dgm:pt>
    <dgm:pt modelId="{79D7B914-8D6C-4E6B-9EFC-F0D8F56231F8}">
      <dgm:prSet phldrT="[Text]"/>
      <dgm:spPr>
        <a:solidFill>
          <a:srgbClr val="FEE8D6"/>
        </a:solidFill>
      </dgm:spPr>
      <dgm:t>
        <a:bodyPr/>
        <a:lstStyle/>
        <a:p>
          <a:r>
            <a:rPr lang="ka-GE" dirty="0" smtClean="0">
              <a:solidFill>
                <a:srgbClr val="0070C0"/>
              </a:solidFill>
            </a:rPr>
            <a:t>250-ზე მეტი სტაციონარული</a:t>
          </a:r>
          <a:endParaRPr lang="en-US" dirty="0">
            <a:solidFill>
              <a:srgbClr val="0070C0"/>
            </a:solidFill>
          </a:endParaRPr>
        </a:p>
      </dgm:t>
    </dgm:pt>
    <dgm:pt modelId="{00CE84B2-2A59-409E-93CB-FE3CD8A1A36A}" type="parTrans" cxnId="{43ED8F8B-1242-4559-B58A-5C5F37A4165D}">
      <dgm:prSet/>
      <dgm:spPr/>
      <dgm:t>
        <a:bodyPr/>
        <a:lstStyle/>
        <a:p>
          <a:endParaRPr lang="en-US"/>
        </a:p>
      </dgm:t>
    </dgm:pt>
    <dgm:pt modelId="{12814BCA-DC5B-4353-82A8-B2B4FA6897B7}" type="sibTrans" cxnId="{43ED8F8B-1242-4559-B58A-5C5F37A4165D}">
      <dgm:prSet/>
      <dgm:spPr/>
      <dgm:t>
        <a:bodyPr/>
        <a:lstStyle/>
        <a:p>
          <a:endParaRPr lang="en-US"/>
        </a:p>
      </dgm:t>
    </dgm:pt>
    <dgm:pt modelId="{485E3C46-3808-40CA-A91A-015A49A340CF}">
      <dgm:prSet phldrT="[Text]"/>
      <dgm:spPr>
        <a:solidFill>
          <a:srgbClr val="D9FFD9"/>
        </a:solidFill>
      </dgm:spPr>
      <dgm:t>
        <a:bodyPr/>
        <a:lstStyle/>
        <a:p>
          <a:r>
            <a:rPr lang="ka-GE" dirty="0" smtClean="0">
              <a:solidFill>
                <a:srgbClr val="0070C0"/>
              </a:solidFill>
            </a:rPr>
            <a:t>300-ზე მეტი ამბულატორიული</a:t>
          </a:r>
          <a:endParaRPr lang="en-US" dirty="0">
            <a:solidFill>
              <a:srgbClr val="0070C0"/>
            </a:solidFill>
          </a:endParaRPr>
        </a:p>
      </dgm:t>
    </dgm:pt>
    <dgm:pt modelId="{F9445C5B-B114-4A43-8629-8AEA1E9DFD2D}" type="parTrans" cxnId="{018DD974-2B87-47A6-A5C2-5924BA9E5635}">
      <dgm:prSet/>
      <dgm:spPr/>
      <dgm:t>
        <a:bodyPr/>
        <a:lstStyle/>
        <a:p>
          <a:endParaRPr lang="en-US"/>
        </a:p>
      </dgm:t>
    </dgm:pt>
    <dgm:pt modelId="{DE0B8E8F-7A43-417A-9CF4-D383B4DD3847}" type="sibTrans" cxnId="{018DD974-2B87-47A6-A5C2-5924BA9E5635}">
      <dgm:prSet/>
      <dgm:spPr/>
      <dgm:t>
        <a:bodyPr/>
        <a:lstStyle/>
        <a:p>
          <a:endParaRPr lang="en-US"/>
        </a:p>
      </dgm:t>
    </dgm:pt>
    <dgm:pt modelId="{C5287AAE-1122-401A-A3DB-0AE68B09C7F8}" type="pres">
      <dgm:prSet presAssocID="{53CB8360-30FD-468D-8135-D9AC82E6D09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717672C-D99B-4728-9250-AD6CD8705599}" type="pres">
      <dgm:prSet presAssocID="{EF664459-0E97-4FDE-B447-2C2A552E9841}" presName="hierRoot1" presStyleCnt="0">
        <dgm:presLayoutVars>
          <dgm:hierBranch val="init"/>
        </dgm:presLayoutVars>
      </dgm:prSet>
      <dgm:spPr/>
    </dgm:pt>
    <dgm:pt modelId="{304A58EC-A9AB-4165-B541-CC17A9B7514C}" type="pres">
      <dgm:prSet presAssocID="{EF664459-0E97-4FDE-B447-2C2A552E9841}" presName="rootComposite1" presStyleCnt="0"/>
      <dgm:spPr/>
    </dgm:pt>
    <dgm:pt modelId="{4D1A5EFB-1CBD-46E9-ADDF-E2209266C7CA}" type="pres">
      <dgm:prSet presAssocID="{EF664459-0E97-4FDE-B447-2C2A552E9841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DB8616D-6D27-4598-9FED-02501264A10F}" type="pres">
      <dgm:prSet presAssocID="{EF664459-0E97-4FDE-B447-2C2A552E9841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454E6A3-2EE8-4738-8600-9BAD42AF2420}" type="pres">
      <dgm:prSet presAssocID="{EF664459-0E97-4FDE-B447-2C2A552E9841}" presName="hierChild2" presStyleCnt="0"/>
      <dgm:spPr/>
    </dgm:pt>
    <dgm:pt modelId="{3A05D500-001F-4346-BC37-056524681941}" type="pres">
      <dgm:prSet presAssocID="{00CE84B2-2A59-409E-93CB-FE3CD8A1A36A}" presName="Name37" presStyleLbl="parChTrans1D2" presStyleIdx="0" presStyleCnt="2"/>
      <dgm:spPr/>
      <dgm:t>
        <a:bodyPr/>
        <a:lstStyle/>
        <a:p>
          <a:endParaRPr lang="en-US"/>
        </a:p>
      </dgm:t>
    </dgm:pt>
    <dgm:pt modelId="{73390D7C-215E-44C4-9E02-1C185280ABE5}" type="pres">
      <dgm:prSet presAssocID="{79D7B914-8D6C-4E6B-9EFC-F0D8F56231F8}" presName="hierRoot2" presStyleCnt="0">
        <dgm:presLayoutVars>
          <dgm:hierBranch val="init"/>
        </dgm:presLayoutVars>
      </dgm:prSet>
      <dgm:spPr/>
    </dgm:pt>
    <dgm:pt modelId="{749CA6A6-DBC6-4A5F-A255-E4970EB49598}" type="pres">
      <dgm:prSet presAssocID="{79D7B914-8D6C-4E6B-9EFC-F0D8F56231F8}" presName="rootComposite" presStyleCnt="0"/>
      <dgm:spPr/>
    </dgm:pt>
    <dgm:pt modelId="{81B42E10-1E56-415F-BEC3-3E9B274981CC}" type="pres">
      <dgm:prSet presAssocID="{79D7B914-8D6C-4E6B-9EFC-F0D8F56231F8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A07572-4C3C-4856-BDE7-2FFCBEEA3D55}" type="pres">
      <dgm:prSet presAssocID="{79D7B914-8D6C-4E6B-9EFC-F0D8F56231F8}" presName="rootConnector" presStyleLbl="node2" presStyleIdx="0" presStyleCnt="2"/>
      <dgm:spPr/>
      <dgm:t>
        <a:bodyPr/>
        <a:lstStyle/>
        <a:p>
          <a:endParaRPr lang="en-US"/>
        </a:p>
      </dgm:t>
    </dgm:pt>
    <dgm:pt modelId="{285AA5B1-D859-4565-8359-0558FF324977}" type="pres">
      <dgm:prSet presAssocID="{79D7B914-8D6C-4E6B-9EFC-F0D8F56231F8}" presName="hierChild4" presStyleCnt="0"/>
      <dgm:spPr/>
    </dgm:pt>
    <dgm:pt modelId="{16794C71-56B9-4DFA-9286-D6847D9A5504}" type="pres">
      <dgm:prSet presAssocID="{79D7B914-8D6C-4E6B-9EFC-F0D8F56231F8}" presName="hierChild5" presStyleCnt="0"/>
      <dgm:spPr/>
    </dgm:pt>
    <dgm:pt modelId="{11FD7E54-2B93-4229-8042-99394070405A}" type="pres">
      <dgm:prSet presAssocID="{F9445C5B-B114-4A43-8629-8AEA1E9DFD2D}" presName="Name37" presStyleLbl="parChTrans1D2" presStyleIdx="1" presStyleCnt="2"/>
      <dgm:spPr/>
      <dgm:t>
        <a:bodyPr/>
        <a:lstStyle/>
        <a:p>
          <a:endParaRPr lang="en-US"/>
        </a:p>
      </dgm:t>
    </dgm:pt>
    <dgm:pt modelId="{33CB4E3E-76C6-4669-B14A-59D43708605B}" type="pres">
      <dgm:prSet presAssocID="{485E3C46-3808-40CA-A91A-015A49A340CF}" presName="hierRoot2" presStyleCnt="0">
        <dgm:presLayoutVars>
          <dgm:hierBranch val="init"/>
        </dgm:presLayoutVars>
      </dgm:prSet>
      <dgm:spPr/>
    </dgm:pt>
    <dgm:pt modelId="{4DCCA83A-740A-4B6B-90A1-27A17D04618A}" type="pres">
      <dgm:prSet presAssocID="{485E3C46-3808-40CA-A91A-015A49A340CF}" presName="rootComposite" presStyleCnt="0"/>
      <dgm:spPr/>
    </dgm:pt>
    <dgm:pt modelId="{8A14A7FB-89B6-4A9A-AF17-6CDBF605CB73}" type="pres">
      <dgm:prSet presAssocID="{485E3C46-3808-40CA-A91A-015A49A340CF}" presName="rootText" presStyleLbl="node2" presStyleIdx="1" presStyleCnt="2" custLinFactNeighborX="555" custLinFactNeighborY="-6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CD1542D-F024-4888-833F-E00293026A81}" type="pres">
      <dgm:prSet presAssocID="{485E3C46-3808-40CA-A91A-015A49A340CF}" presName="rootConnector" presStyleLbl="node2" presStyleIdx="1" presStyleCnt="2"/>
      <dgm:spPr/>
      <dgm:t>
        <a:bodyPr/>
        <a:lstStyle/>
        <a:p>
          <a:endParaRPr lang="en-US"/>
        </a:p>
      </dgm:t>
    </dgm:pt>
    <dgm:pt modelId="{033155E7-331A-4A81-949E-8AC68924047B}" type="pres">
      <dgm:prSet presAssocID="{485E3C46-3808-40CA-A91A-015A49A340CF}" presName="hierChild4" presStyleCnt="0"/>
      <dgm:spPr/>
    </dgm:pt>
    <dgm:pt modelId="{25BE4296-5A0F-499C-8BA5-8D9FA54AF131}" type="pres">
      <dgm:prSet presAssocID="{485E3C46-3808-40CA-A91A-015A49A340CF}" presName="hierChild5" presStyleCnt="0"/>
      <dgm:spPr/>
    </dgm:pt>
    <dgm:pt modelId="{5D960F53-E13C-40EB-BA5B-638B36FCADCE}" type="pres">
      <dgm:prSet presAssocID="{EF664459-0E97-4FDE-B447-2C2A552E9841}" presName="hierChild3" presStyleCnt="0"/>
      <dgm:spPr/>
    </dgm:pt>
  </dgm:ptLst>
  <dgm:cxnLst>
    <dgm:cxn modelId="{EB529557-3ABB-4579-A1A4-1DE9F72AE7F4}" type="presOf" srcId="{00CE84B2-2A59-409E-93CB-FE3CD8A1A36A}" destId="{3A05D500-001F-4346-BC37-056524681941}" srcOrd="0" destOrd="0" presId="urn:microsoft.com/office/officeart/2005/8/layout/orgChart1"/>
    <dgm:cxn modelId="{44B64F93-07DF-4B5F-B5F4-5F138EF9B146}" type="presOf" srcId="{EF664459-0E97-4FDE-B447-2C2A552E9841}" destId="{4D1A5EFB-1CBD-46E9-ADDF-E2209266C7CA}" srcOrd="0" destOrd="0" presId="urn:microsoft.com/office/officeart/2005/8/layout/orgChart1"/>
    <dgm:cxn modelId="{0BD4E154-8D3E-42EB-9212-6E0D6872887C}" type="presOf" srcId="{53CB8360-30FD-468D-8135-D9AC82E6D09B}" destId="{C5287AAE-1122-401A-A3DB-0AE68B09C7F8}" srcOrd="0" destOrd="0" presId="urn:microsoft.com/office/officeart/2005/8/layout/orgChart1"/>
    <dgm:cxn modelId="{43ED8F8B-1242-4559-B58A-5C5F37A4165D}" srcId="{EF664459-0E97-4FDE-B447-2C2A552E9841}" destId="{79D7B914-8D6C-4E6B-9EFC-F0D8F56231F8}" srcOrd="0" destOrd="0" parTransId="{00CE84B2-2A59-409E-93CB-FE3CD8A1A36A}" sibTransId="{12814BCA-DC5B-4353-82A8-B2B4FA6897B7}"/>
    <dgm:cxn modelId="{F73AF386-ADBC-47F7-A9F4-5203E4E6D22D}" type="presOf" srcId="{79D7B914-8D6C-4E6B-9EFC-F0D8F56231F8}" destId="{E5A07572-4C3C-4856-BDE7-2FFCBEEA3D55}" srcOrd="1" destOrd="0" presId="urn:microsoft.com/office/officeart/2005/8/layout/orgChart1"/>
    <dgm:cxn modelId="{FDD88395-C529-4941-87B9-1DD8EE9D55BE}" type="presOf" srcId="{79D7B914-8D6C-4E6B-9EFC-F0D8F56231F8}" destId="{81B42E10-1E56-415F-BEC3-3E9B274981CC}" srcOrd="0" destOrd="0" presId="urn:microsoft.com/office/officeart/2005/8/layout/orgChart1"/>
    <dgm:cxn modelId="{B385C3C1-DB78-48E7-95C2-3F48CEEEA6F1}" type="presOf" srcId="{485E3C46-3808-40CA-A91A-015A49A340CF}" destId="{8A14A7FB-89B6-4A9A-AF17-6CDBF605CB73}" srcOrd="0" destOrd="0" presId="urn:microsoft.com/office/officeart/2005/8/layout/orgChart1"/>
    <dgm:cxn modelId="{018DD974-2B87-47A6-A5C2-5924BA9E5635}" srcId="{EF664459-0E97-4FDE-B447-2C2A552E9841}" destId="{485E3C46-3808-40CA-A91A-015A49A340CF}" srcOrd="1" destOrd="0" parTransId="{F9445C5B-B114-4A43-8629-8AEA1E9DFD2D}" sibTransId="{DE0B8E8F-7A43-417A-9CF4-D383B4DD3847}"/>
    <dgm:cxn modelId="{92E41211-5237-4FD1-9954-A36BAB69BAC1}" srcId="{53CB8360-30FD-468D-8135-D9AC82E6D09B}" destId="{EF664459-0E97-4FDE-B447-2C2A552E9841}" srcOrd="0" destOrd="0" parTransId="{C24CFE53-35AF-4A4E-B482-A60A0DDB7788}" sibTransId="{CA9B4C79-50F6-4097-B36A-CFC3CD42EF7C}"/>
    <dgm:cxn modelId="{342471E1-1AF4-4386-9727-9EBC2DE27C05}" type="presOf" srcId="{485E3C46-3808-40CA-A91A-015A49A340CF}" destId="{0CD1542D-F024-4888-833F-E00293026A81}" srcOrd="1" destOrd="0" presId="urn:microsoft.com/office/officeart/2005/8/layout/orgChart1"/>
    <dgm:cxn modelId="{FD4F660C-BB70-45F8-9581-388BD923E64F}" type="presOf" srcId="{EF664459-0E97-4FDE-B447-2C2A552E9841}" destId="{7DB8616D-6D27-4598-9FED-02501264A10F}" srcOrd="1" destOrd="0" presId="urn:microsoft.com/office/officeart/2005/8/layout/orgChart1"/>
    <dgm:cxn modelId="{2F89A3BE-0CA2-4928-A973-AD208A91FC64}" type="presOf" srcId="{F9445C5B-B114-4A43-8629-8AEA1E9DFD2D}" destId="{11FD7E54-2B93-4229-8042-99394070405A}" srcOrd="0" destOrd="0" presId="urn:microsoft.com/office/officeart/2005/8/layout/orgChart1"/>
    <dgm:cxn modelId="{058DE4BB-CE1C-4529-A60F-1CA7738A49EF}" type="presParOf" srcId="{C5287AAE-1122-401A-A3DB-0AE68B09C7F8}" destId="{4717672C-D99B-4728-9250-AD6CD8705599}" srcOrd="0" destOrd="0" presId="urn:microsoft.com/office/officeart/2005/8/layout/orgChart1"/>
    <dgm:cxn modelId="{67E58BB4-D25D-465A-A228-F75A1E4D7F0C}" type="presParOf" srcId="{4717672C-D99B-4728-9250-AD6CD8705599}" destId="{304A58EC-A9AB-4165-B541-CC17A9B7514C}" srcOrd="0" destOrd="0" presId="urn:microsoft.com/office/officeart/2005/8/layout/orgChart1"/>
    <dgm:cxn modelId="{898FA462-12A0-427B-A2A8-4BB86269E4E8}" type="presParOf" srcId="{304A58EC-A9AB-4165-B541-CC17A9B7514C}" destId="{4D1A5EFB-1CBD-46E9-ADDF-E2209266C7CA}" srcOrd="0" destOrd="0" presId="urn:microsoft.com/office/officeart/2005/8/layout/orgChart1"/>
    <dgm:cxn modelId="{BE83159B-F770-450C-8647-29E5890F3C66}" type="presParOf" srcId="{304A58EC-A9AB-4165-B541-CC17A9B7514C}" destId="{7DB8616D-6D27-4598-9FED-02501264A10F}" srcOrd="1" destOrd="0" presId="urn:microsoft.com/office/officeart/2005/8/layout/orgChart1"/>
    <dgm:cxn modelId="{D0D9193F-2730-4977-B3DE-6E276F10DE21}" type="presParOf" srcId="{4717672C-D99B-4728-9250-AD6CD8705599}" destId="{C454E6A3-2EE8-4738-8600-9BAD42AF2420}" srcOrd="1" destOrd="0" presId="urn:microsoft.com/office/officeart/2005/8/layout/orgChart1"/>
    <dgm:cxn modelId="{780FEC2F-08DC-4706-BD86-E2C8BB64D2E8}" type="presParOf" srcId="{C454E6A3-2EE8-4738-8600-9BAD42AF2420}" destId="{3A05D500-001F-4346-BC37-056524681941}" srcOrd="0" destOrd="0" presId="urn:microsoft.com/office/officeart/2005/8/layout/orgChart1"/>
    <dgm:cxn modelId="{BC395F2C-F00F-470D-B69C-9526040A6BB1}" type="presParOf" srcId="{C454E6A3-2EE8-4738-8600-9BAD42AF2420}" destId="{73390D7C-215E-44C4-9E02-1C185280ABE5}" srcOrd="1" destOrd="0" presId="urn:microsoft.com/office/officeart/2005/8/layout/orgChart1"/>
    <dgm:cxn modelId="{66579BCD-1B7A-4D6E-AA47-9ECE66E8F7E9}" type="presParOf" srcId="{73390D7C-215E-44C4-9E02-1C185280ABE5}" destId="{749CA6A6-DBC6-4A5F-A255-E4970EB49598}" srcOrd="0" destOrd="0" presId="urn:microsoft.com/office/officeart/2005/8/layout/orgChart1"/>
    <dgm:cxn modelId="{2BBFD029-FA8D-43BC-B7F7-F655D284EE32}" type="presParOf" srcId="{749CA6A6-DBC6-4A5F-A255-E4970EB49598}" destId="{81B42E10-1E56-415F-BEC3-3E9B274981CC}" srcOrd="0" destOrd="0" presId="urn:microsoft.com/office/officeart/2005/8/layout/orgChart1"/>
    <dgm:cxn modelId="{541D206F-5786-4DCB-93CF-E43923669AC2}" type="presParOf" srcId="{749CA6A6-DBC6-4A5F-A255-E4970EB49598}" destId="{E5A07572-4C3C-4856-BDE7-2FFCBEEA3D55}" srcOrd="1" destOrd="0" presId="urn:microsoft.com/office/officeart/2005/8/layout/orgChart1"/>
    <dgm:cxn modelId="{14209477-195F-4A7C-B5F6-2E3859A75F04}" type="presParOf" srcId="{73390D7C-215E-44C4-9E02-1C185280ABE5}" destId="{285AA5B1-D859-4565-8359-0558FF324977}" srcOrd="1" destOrd="0" presId="urn:microsoft.com/office/officeart/2005/8/layout/orgChart1"/>
    <dgm:cxn modelId="{6106ED0F-BA30-47DC-8CBA-708660D3FB15}" type="presParOf" srcId="{73390D7C-215E-44C4-9E02-1C185280ABE5}" destId="{16794C71-56B9-4DFA-9286-D6847D9A5504}" srcOrd="2" destOrd="0" presId="urn:microsoft.com/office/officeart/2005/8/layout/orgChart1"/>
    <dgm:cxn modelId="{91F3AD1D-C5FD-419E-8209-02A994E065BF}" type="presParOf" srcId="{C454E6A3-2EE8-4738-8600-9BAD42AF2420}" destId="{11FD7E54-2B93-4229-8042-99394070405A}" srcOrd="2" destOrd="0" presId="urn:microsoft.com/office/officeart/2005/8/layout/orgChart1"/>
    <dgm:cxn modelId="{064566C7-167B-4DA5-8D5F-809D655D8387}" type="presParOf" srcId="{C454E6A3-2EE8-4738-8600-9BAD42AF2420}" destId="{33CB4E3E-76C6-4669-B14A-59D43708605B}" srcOrd="3" destOrd="0" presId="urn:microsoft.com/office/officeart/2005/8/layout/orgChart1"/>
    <dgm:cxn modelId="{CA5C8D2D-4B1F-48E1-8564-7DF16415D2F9}" type="presParOf" srcId="{33CB4E3E-76C6-4669-B14A-59D43708605B}" destId="{4DCCA83A-740A-4B6B-90A1-27A17D04618A}" srcOrd="0" destOrd="0" presId="urn:microsoft.com/office/officeart/2005/8/layout/orgChart1"/>
    <dgm:cxn modelId="{3698E482-0AF2-4C8B-8F47-3BC480BB06B1}" type="presParOf" srcId="{4DCCA83A-740A-4B6B-90A1-27A17D04618A}" destId="{8A14A7FB-89B6-4A9A-AF17-6CDBF605CB73}" srcOrd="0" destOrd="0" presId="urn:microsoft.com/office/officeart/2005/8/layout/orgChart1"/>
    <dgm:cxn modelId="{584DC339-06EA-49C6-9B77-405B7509D474}" type="presParOf" srcId="{4DCCA83A-740A-4B6B-90A1-27A17D04618A}" destId="{0CD1542D-F024-4888-833F-E00293026A81}" srcOrd="1" destOrd="0" presId="urn:microsoft.com/office/officeart/2005/8/layout/orgChart1"/>
    <dgm:cxn modelId="{9B70890A-FE8D-49FA-A58B-97CA1C5363C0}" type="presParOf" srcId="{33CB4E3E-76C6-4669-B14A-59D43708605B}" destId="{033155E7-331A-4A81-949E-8AC68924047B}" srcOrd="1" destOrd="0" presId="urn:microsoft.com/office/officeart/2005/8/layout/orgChart1"/>
    <dgm:cxn modelId="{50BAB455-66BA-49C5-90D5-13994591ACD0}" type="presParOf" srcId="{33CB4E3E-76C6-4669-B14A-59D43708605B}" destId="{25BE4296-5A0F-499C-8BA5-8D9FA54AF131}" srcOrd="2" destOrd="0" presId="urn:microsoft.com/office/officeart/2005/8/layout/orgChart1"/>
    <dgm:cxn modelId="{AA85FC97-20AC-4230-BB85-7D8FAA5566F1}" type="presParOf" srcId="{4717672C-D99B-4728-9250-AD6CD8705599}" destId="{5D960F53-E13C-40EB-BA5B-638B36FCADC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92F750A-8882-47D4-9FBF-4C8AE73BECA6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68B3A9-A7EE-4D1F-9E01-DEBCC3FD78B5}">
      <dgm:prSet phldrT="[Text]" custT="1"/>
      <dgm:spPr/>
      <dgm:t>
        <a:bodyPr/>
        <a:lstStyle/>
        <a:p>
          <a:endParaRPr lang="ka-GE" sz="2800" dirty="0" smtClean="0"/>
        </a:p>
        <a:p>
          <a:r>
            <a:rPr lang="ka-GE" sz="2800" dirty="0" smtClean="0">
              <a:solidFill>
                <a:srgbClr val="002060"/>
              </a:solidFill>
            </a:rPr>
            <a:t>   29,5%</a:t>
          </a:r>
        </a:p>
        <a:p>
          <a:r>
            <a:rPr lang="ka-GE" sz="2800" dirty="0" smtClean="0"/>
            <a:t>                 </a:t>
          </a:r>
          <a:r>
            <a:rPr lang="ka-GE" sz="1600" dirty="0" smtClean="0">
              <a:solidFill>
                <a:srgbClr val="002060"/>
              </a:solidFill>
            </a:rPr>
            <a:t>2010წ</a:t>
          </a:r>
          <a:endParaRPr lang="en-US" sz="1600" dirty="0">
            <a:solidFill>
              <a:srgbClr val="002060"/>
            </a:solidFill>
          </a:endParaRPr>
        </a:p>
      </dgm:t>
    </dgm:pt>
    <dgm:pt modelId="{B89A3A92-0E93-43C9-B16C-79B8B0577B00}" type="parTrans" cxnId="{2338058F-E80C-4E77-AA5B-9A43A6A36A1F}">
      <dgm:prSet/>
      <dgm:spPr/>
      <dgm:t>
        <a:bodyPr/>
        <a:lstStyle/>
        <a:p>
          <a:endParaRPr lang="en-US"/>
        </a:p>
      </dgm:t>
    </dgm:pt>
    <dgm:pt modelId="{DEA1C9D3-ED2B-415C-9505-C4F14CF6204A}" type="sibTrans" cxnId="{2338058F-E80C-4E77-AA5B-9A43A6A36A1F}">
      <dgm:prSet/>
      <dgm:spPr/>
      <dgm:t>
        <a:bodyPr/>
        <a:lstStyle/>
        <a:p>
          <a:endParaRPr lang="en-US"/>
        </a:p>
      </dgm:t>
    </dgm:pt>
    <dgm:pt modelId="{9A20E71B-1C71-4D9A-B8F5-AC33E4E347F0}">
      <dgm:prSet phldrT="[Text]" custT="1"/>
      <dgm:spPr/>
      <dgm:t>
        <a:bodyPr/>
        <a:lstStyle/>
        <a:p>
          <a:r>
            <a:rPr lang="ka-GE" sz="2400" dirty="0" smtClean="0"/>
            <a:t>  </a:t>
          </a:r>
          <a:r>
            <a:rPr lang="ka-GE" sz="2400" dirty="0" smtClean="0">
              <a:solidFill>
                <a:srgbClr val="002060"/>
              </a:solidFill>
            </a:rPr>
            <a:t> </a:t>
          </a:r>
          <a:r>
            <a:rPr lang="ka-GE" sz="2800" dirty="0" smtClean="0">
              <a:solidFill>
                <a:srgbClr val="002060"/>
              </a:solidFill>
            </a:rPr>
            <a:t>40%</a:t>
          </a:r>
        </a:p>
        <a:p>
          <a:r>
            <a:rPr lang="ka-GE" sz="1500" dirty="0" smtClean="0"/>
            <a:t>   </a:t>
          </a:r>
        </a:p>
        <a:p>
          <a:r>
            <a:rPr lang="ka-GE" sz="1500" dirty="0" smtClean="0"/>
            <a:t>            </a:t>
          </a:r>
        </a:p>
        <a:p>
          <a:r>
            <a:rPr lang="ka-GE" sz="1500" dirty="0" smtClean="0"/>
            <a:t>                        </a:t>
          </a:r>
          <a:r>
            <a:rPr lang="ka-GE" sz="1600" dirty="0" smtClean="0">
              <a:solidFill>
                <a:srgbClr val="002060"/>
              </a:solidFill>
            </a:rPr>
            <a:t>2012წ</a:t>
          </a:r>
          <a:endParaRPr lang="en-US" sz="1600" dirty="0">
            <a:solidFill>
              <a:srgbClr val="002060"/>
            </a:solidFill>
          </a:endParaRPr>
        </a:p>
      </dgm:t>
    </dgm:pt>
    <dgm:pt modelId="{C9FE541D-E924-42D4-AC4E-7FB1B6D8F41B}" type="parTrans" cxnId="{A87C44A6-2B3F-4006-9323-7D44FF2F147B}">
      <dgm:prSet/>
      <dgm:spPr/>
      <dgm:t>
        <a:bodyPr/>
        <a:lstStyle/>
        <a:p>
          <a:endParaRPr lang="en-US"/>
        </a:p>
      </dgm:t>
    </dgm:pt>
    <dgm:pt modelId="{82A32CDA-C0C5-4A7A-BB7F-96C2EF04B9F5}" type="sibTrans" cxnId="{A87C44A6-2B3F-4006-9323-7D44FF2F147B}">
      <dgm:prSet/>
      <dgm:spPr/>
      <dgm:t>
        <a:bodyPr/>
        <a:lstStyle/>
        <a:p>
          <a:endParaRPr lang="en-US"/>
        </a:p>
      </dgm:t>
    </dgm:pt>
    <dgm:pt modelId="{D1ADCE3B-0081-4B12-AB1F-D4F9D0227C67}">
      <dgm:prSet phldrT="[Text]" custT="1"/>
      <dgm:spPr/>
      <dgm:t>
        <a:bodyPr/>
        <a:lstStyle/>
        <a:p>
          <a:r>
            <a:rPr lang="ka-GE" sz="2400" dirty="0" smtClean="0">
              <a:solidFill>
                <a:srgbClr val="002060"/>
              </a:solidFill>
            </a:rPr>
            <a:t>       </a:t>
          </a:r>
          <a:r>
            <a:rPr lang="ka-GE" sz="2800" dirty="0" smtClean="0">
              <a:solidFill>
                <a:srgbClr val="002060"/>
              </a:solidFill>
            </a:rPr>
            <a:t>99,9%</a:t>
          </a:r>
        </a:p>
        <a:p>
          <a:endParaRPr lang="ka-GE" sz="1600" dirty="0" smtClean="0"/>
        </a:p>
        <a:p>
          <a:endParaRPr lang="ka-GE" sz="1600" dirty="0" smtClean="0"/>
        </a:p>
        <a:p>
          <a:r>
            <a:rPr lang="ka-GE" sz="1600" dirty="0" smtClean="0"/>
            <a:t>                          </a:t>
          </a:r>
          <a:r>
            <a:rPr lang="ka-GE" sz="1600" dirty="0" smtClean="0">
              <a:solidFill>
                <a:srgbClr val="002060"/>
              </a:solidFill>
            </a:rPr>
            <a:t>2014წ</a:t>
          </a:r>
          <a:endParaRPr lang="en-US" sz="1600" dirty="0">
            <a:solidFill>
              <a:srgbClr val="002060"/>
            </a:solidFill>
          </a:endParaRPr>
        </a:p>
      </dgm:t>
    </dgm:pt>
    <dgm:pt modelId="{420DAF6D-78B1-47B4-982E-7EAFEC060EA4}" type="parTrans" cxnId="{ADD3DC01-C9F0-4D03-B58D-FF03A5497A95}">
      <dgm:prSet/>
      <dgm:spPr/>
      <dgm:t>
        <a:bodyPr/>
        <a:lstStyle/>
        <a:p>
          <a:endParaRPr lang="en-US"/>
        </a:p>
      </dgm:t>
    </dgm:pt>
    <dgm:pt modelId="{A6749EC4-24CE-4E5A-81A3-C7D98E405B2B}" type="sibTrans" cxnId="{ADD3DC01-C9F0-4D03-B58D-FF03A5497A95}">
      <dgm:prSet/>
      <dgm:spPr/>
      <dgm:t>
        <a:bodyPr/>
        <a:lstStyle/>
        <a:p>
          <a:endParaRPr lang="en-US"/>
        </a:p>
      </dgm:t>
    </dgm:pt>
    <dgm:pt modelId="{9EF5908E-DFA5-4275-A6BD-FC211E3FEF90}" type="pres">
      <dgm:prSet presAssocID="{B92F750A-8882-47D4-9FBF-4C8AE73BECA6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85B6CCF-0D76-487B-8250-913739B46F18}" type="pres">
      <dgm:prSet presAssocID="{B92F750A-8882-47D4-9FBF-4C8AE73BECA6}" presName="arrow" presStyleLbl="bgShp" presStyleIdx="0" presStyleCnt="1" custLinFactNeighborX="-1473" custLinFactNeighborY="6050"/>
      <dgm:spPr>
        <a:solidFill>
          <a:srgbClr val="FF0000">
            <a:alpha val="74902"/>
          </a:srgbClr>
        </a:solidFill>
      </dgm:spPr>
      <dgm:t>
        <a:bodyPr/>
        <a:lstStyle/>
        <a:p>
          <a:endParaRPr lang="en-US"/>
        </a:p>
      </dgm:t>
    </dgm:pt>
    <dgm:pt modelId="{BB781868-87D7-4951-92D3-FABA61109D7A}" type="pres">
      <dgm:prSet presAssocID="{B92F750A-8882-47D4-9FBF-4C8AE73BECA6}" presName="arrowDiagram3" presStyleCnt="0"/>
      <dgm:spPr/>
    </dgm:pt>
    <dgm:pt modelId="{68003D9D-CC0E-46EC-9A1B-344E37E23E2E}" type="pres">
      <dgm:prSet presAssocID="{A968B3A9-A7EE-4D1F-9E01-DEBCC3FD78B5}" presName="bullet3a" presStyleLbl="node1" presStyleIdx="0" presStyleCnt="3"/>
      <dgm:spPr/>
    </dgm:pt>
    <dgm:pt modelId="{1927AF97-29F2-4B39-9534-DE7819B47F0B}" type="pres">
      <dgm:prSet presAssocID="{A968B3A9-A7EE-4D1F-9E01-DEBCC3FD78B5}" presName="textBox3a" presStyleLbl="revTx" presStyleIdx="0" presStyleCnt="3" custScaleX="195590" custScaleY="215193" custLinFactNeighborX="-48328" custLinFactNeighborY="-689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E7AC3B-A7F8-47A1-9355-6656397B5EE0}" type="pres">
      <dgm:prSet presAssocID="{9A20E71B-1C71-4D9A-B8F5-AC33E4E347F0}" presName="bullet3b" presStyleLbl="node1" presStyleIdx="1" presStyleCnt="3"/>
      <dgm:spPr/>
    </dgm:pt>
    <dgm:pt modelId="{B4FB87CC-4ED9-44A8-A0E0-D18E41EA8519}" type="pres">
      <dgm:prSet presAssocID="{9A20E71B-1C71-4D9A-B8F5-AC33E4E347F0}" presName="textBox3b" presStyleLbl="revTx" presStyleIdx="1" presStyleCnt="3" custScaleX="169520" custScaleY="75837" custLinFactNeighborX="-49927" custLinFactNeighborY="-470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B9096F-8E76-4EE7-B1E1-1C847B8825AC}" type="pres">
      <dgm:prSet presAssocID="{D1ADCE3B-0081-4B12-AB1F-D4F9D0227C67}" presName="bullet3c" presStyleLbl="node1" presStyleIdx="2" presStyleCnt="3"/>
      <dgm:spPr/>
    </dgm:pt>
    <dgm:pt modelId="{69A576F0-E5E2-4A51-9620-EE8CE2D615D9}" type="pres">
      <dgm:prSet presAssocID="{D1ADCE3B-0081-4B12-AB1F-D4F9D0227C67}" presName="textBox3c" presStyleLbl="revTx" presStyleIdx="2" presStyleCnt="3" custScaleX="169793" custScaleY="69050" custLinFactNeighborX="-84578" custLinFactNeighborY="-408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374139D-26C7-41F3-B40F-47980203DE55}" type="presOf" srcId="{D1ADCE3B-0081-4B12-AB1F-D4F9D0227C67}" destId="{69A576F0-E5E2-4A51-9620-EE8CE2D615D9}" srcOrd="0" destOrd="0" presId="urn:microsoft.com/office/officeart/2005/8/layout/arrow2"/>
    <dgm:cxn modelId="{85F082CC-208D-4E8B-8C0E-268580483F0F}" type="presOf" srcId="{A968B3A9-A7EE-4D1F-9E01-DEBCC3FD78B5}" destId="{1927AF97-29F2-4B39-9534-DE7819B47F0B}" srcOrd="0" destOrd="0" presId="urn:microsoft.com/office/officeart/2005/8/layout/arrow2"/>
    <dgm:cxn modelId="{879E3C61-B481-4283-893E-7C5B91A9526B}" type="presOf" srcId="{B92F750A-8882-47D4-9FBF-4C8AE73BECA6}" destId="{9EF5908E-DFA5-4275-A6BD-FC211E3FEF90}" srcOrd="0" destOrd="0" presId="urn:microsoft.com/office/officeart/2005/8/layout/arrow2"/>
    <dgm:cxn modelId="{ADD3DC01-C9F0-4D03-B58D-FF03A5497A95}" srcId="{B92F750A-8882-47D4-9FBF-4C8AE73BECA6}" destId="{D1ADCE3B-0081-4B12-AB1F-D4F9D0227C67}" srcOrd="2" destOrd="0" parTransId="{420DAF6D-78B1-47B4-982E-7EAFEC060EA4}" sibTransId="{A6749EC4-24CE-4E5A-81A3-C7D98E405B2B}"/>
    <dgm:cxn modelId="{2338058F-E80C-4E77-AA5B-9A43A6A36A1F}" srcId="{B92F750A-8882-47D4-9FBF-4C8AE73BECA6}" destId="{A968B3A9-A7EE-4D1F-9E01-DEBCC3FD78B5}" srcOrd="0" destOrd="0" parTransId="{B89A3A92-0E93-43C9-B16C-79B8B0577B00}" sibTransId="{DEA1C9D3-ED2B-415C-9505-C4F14CF6204A}"/>
    <dgm:cxn modelId="{FA9B6F30-322F-4BD6-BEB1-57141A230850}" type="presOf" srcId="{9A20E71B-1C71-4D9A-B8F5-AC33E4E347F0}" destId="{B4FB87CC-4ED9-44A8-A0E0-D18E41EA8519}" srcOrd="0" destOrd="0" presId="urn:microsoft.com/office/officeart/2005/8/layout/arrow2"/>
    <dgm:cxn modelId="{A87C44A6-2B3F-4006-9323-7D44FF2F147B}" srcId="{B92F750A-8882-47D4-9FBF-4C8AE73BECA6}" destId="{9A20E71B-1C71-4D9A-B8F5-AC33E4E347F0}" srcOrd="1" destOrd="0" parTransId="{C9FE541D-E924-42D4-AC4E-7FB1B6D8F41B}" sibTransId="{82A32CDA-C0C5-4A7A-BB7F-96C2EF04B9F5}"/>
    <dgm:cxn modelId="{98D34E66-3984-4DA0-81B7-2589F09CBFB3}" type="presParOf" srcId="{9EF5908E-DFA5-4275-A6BD-FC211E3FEF90}" destId="{F85B6CCF-0D76-487B-8250-913739B46F18}" srcOrd="0" destOrd="0" presId="urn:microsoft.com/office/officeart/2005/8/layout/arrow2"/>
    <dgm:cxn modelId="{736DADFD-89FC-4D5C-9380-B11DC775863F}" type="presParOf" srcId="{9EF5908E-DFA5-4275-A6BD-FC211E3FEF90}" destId="{BB781868-87D7-4951-92D3-FABA61109D7A}" srcOrd="1" destOrd="0" presId="urn:microsoft.com/office/officeart/2005/8/layout/arrow2"/>
    <dgm:cxn modelId="{AD36175F-B61E-421E-A190-519F2E208E06}" type="presParOf" srcId="{BB781868-87D7-4951-92D3-FABA61109D7A}" destId="{68003D9D-CC0E-46EC-9A1B-344E37E23E2E}" srcOrd="0" destOrd="0" presId="urn:microsoft.com/office/officeart/2005/8/layout/arrow2"/>
    <dgm:cxn modelId="{3234D55D-4BCD-42F8-9547-99929CE44312}" type="presParOf" srcId="{BB781868-87D7-4951-92D3-FABA61109D7A}" destId="{1927AF97-29F2-4B39-9534-DE7819B47F0B}" srcOrd="1" destOrd="0" presId="urn:microsoft.com/office/officeart/2005/8/layout/arrow2"/>
    <dgm:cxn modelId="{3C62A6C5-2EE0-4BDF-BD5E-28E1685BC30C}" type="presParOf" srcId="{BB781868-87D7-4951-92D3-FABA61109D7A}" destId="{9FE7AC3B-A7F8-47A1-9355-6656397B5EE0}" srcOrd="2" destOrd="0" presId="urn:microsoft.com/office/officeart/2005/8/layout/arrow2"/>
    <dgm:cxn modelId="{27E6D796-B850-4E22-8C30-C22C4571E8F4}" type="presParOf" srcId="{BB781868-87D7-4951-92D3-FABA61109D7A}" destId="{B4FB87CC-4ED9-44A8-A0E0-D18E41EA8519}" srcOrd="3" destOrd="0" presId="urn:microsoft.com/office/officeart/2005/8/layout/arrow2"/>
    <dgm:cxn modelId="{60E25C49-00D5-47CB-9AF7-675E14AF5B21}" type="presParOf" srcId="{BB781868-87D7-4951-92D3-FABA61109D7A}" destId="{DAB9096F-8E76-4EE7-B1E1-1C847B8825AC}" srcOrd="4" destOrd="0" presId="urn:microsoft.com/office/officeart/2005/8/layout/arrow2"/>
    <dgm:cxn modelId="{456ABE29-8644-406C-B001-5952435AA69F}" type="presParOf" srcId="{BB781868-87D7-4951-92D3-FABA61109D7A}" destId="{69A576F0-E5E2-4A51-9620-EE8CE2D615D9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D797CF-77A3-498C-A843-7C695DCE5FCF}">
      <dsp:nvSpPr>
        <dsp:cNvPr id="0" name=""/>
        <dsp:cNvSpPr/>
      </dsp:nvSpPr>
      <dsp:spPr>
        <a:xfrm>
          <a:off x="600" y="1211365"/>
          <a:ext cx="2512575" cy="1119293"/>
        </a:xfrm>
        <a:prstGeom prst="rect">
          <a:avLst/>
        </a:prstGeom>
        <a:solidFill>
          <a:srgbClr val="DBEEF4">
            <a:alpha val="9098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>
              <a:solidFill>
                <a:srgbClr val="002060"/>
              </a:solidFill>
            </a:rPr>
            <a:t>სამედიცინო სერვისებით უნივერსალური მოცვა</a:t>
          </a:r>
          <a:endParaRPr lang="en-US" sz="1600" kern="1200" dirty="0">
            <a:solidFill>
              <a:srgbClr val="002060"/>
            </a:solidFill>
          </a:endParaRPr>
        </a:p>
      </dsp:txBody>
      <dsp:txXfrm>
        <a:off x="600" y="1211365"/>
        <a:ext cx="2512575" cy="1119293"/>
      </dsp:txXfrm>
    </dsp:sp>
    <dsp:sp modelId="{06A2240E-1285-4093-95B5-22B13BE73B36}">
      <dsp:nvSpPr>
        <dsp:cNvPr id="0" name=""/>
        <dsp:cNvSpPr/>
      </dsp:nvSpPr>
      <dsp:spPr>
        <a:xfrm>
          <a:off x="2590" y="2255673"/>
          <a:ext cx="2503437" cy="70272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929664-4C9C-4CEF-8A0B-CFCA7141957F}">
      <dsp:nvSpPr>
        <dsp:cNvPr id="0" name=""/>
        <dsp:cNvSpPr/>
      </dsp:nvSpPr>
      <dsp:spPr>
        <a:xfrm>
          <a:off x="2900745" y="1210977"/>
          <a:ext cx="2429261" cy="1120849"/>
        </a:xfrm>
        <a:prstGeom prst="rect">
          <a:avLst/>
        </a:prstGeom>
        <a:solidFill>
          <a:schemeClr val="accent5">
            <a:lumMod val="60000"/>
            <a:lumOff val="40000"/>
            <a:alpha val="45882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>
              <a:solidFill>
                <a:srgbClr val="002060"/>
              </a:solidFill>
            </a:rPr>
            <a:t>სამედიცინო სერვისების ფინანსური მიწვდომადობა</a:t>
          </a:r>
          <a:endParaRPr lang="en-US" sz="1600" kern="1200" dirty="0">
            <a:solidFill>
              <a:srgbClr val="002060"/>
            </a:solidFill>
          </a:endParaRPr>
        </a:p>
      </dsp:txBody>
      <dsp:txXfrm>
        <a:off x="2900745" y="1210977"/>
        <a:ext cx="2429261" cy="1120849"/>
      </dsp:txXfrm>
    </dsp:sp>
    <dsp:sp modelId="{00E37A1C-AF78-4132-81F7-A9628D0F13FA}">
      <dsp:nvSpPr>
        <dsp:cNvPr id="0" name=""/>
        <dsp:cNvSpPr/>
      </dsp:nvSpPr>
      <dsp:spPr>
        <a:xfrm>
          <a:off x="2863656" y="2201102"/>
          <a:ext cx="2503437" cy="70272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4BF64F-721C-48BA-A6A9-D1C32D854346}">
      <dsp:nvSpPr>
        <dsp:cNvPr id="0" name=""/>
        <dsp:cNvSpPr/>
      </dsp:nvSpPr>
      <dsp:spPr>
        <a:xfrm>
          <a:off x="5717576" y="1222907"/>
          <a:ext cx="2511423" cy="1073126"/>
        </a:xfrm>
        <a:prstGeom prst="rect">
          <a:avLst/>
        </a:prstGeom>
        <a:solidFill>
          <a:srgbClr val="93CDDD">
            <a:alpha val="78824"/>
          </a:srgbClr>
        </a:solidFill>
        <a:ln w="25400" cap="flat" cmpd="sng" algn="ctr">
          <a:solidFill>
            <a:schemeClr val="accent1">
              <a:alpha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>
              <a:solidFill>
                <a:srgbClr val="002060"/>
              </a:solidFill>
            </a:rPr>
            <a:t>ჯანდაცვის უფლებით უნივერსალური სარგებლობა</a:t>
          </a:r>
          <a:endParaRPr lang="en-US" sz="1600" b="0" kern="1200" dirty="0">
            <a:solidFill>
              <a:srgbClr val="002060"/>
            </a:solidFill>
          </a:endParaRPr>
        </a:p>
      </dsp:txBody>
      <dsp:txXfrm>
        <a:off x="5717576" y="1222907"/>
        <a:ext cx="2511423" cy="1073126"/>
      </dsp:txXfrm>
    </dsp:sp>
    <dsp:sp modelId="{89A4B4AF-B2C6-4063-85FD-B861B6A74E01}">
      <dsp:nvSpPr>
        <dsp:cNvPr id="0" name=""/>
        <dsp:cNvSpPr/>
      </dsp:nvSpPr>
      <dsp:spPr>
        <a:xfrm>
          <a:off x="5721569" y="2189172"/>
          <a:ext cx="2503437" cy="70272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9A3BAE-87D7-4016-AEF6-D2D7F04088B4}">
      <dsp:nvSpPr>
        <dsp:cNvPr id="0" name=""/>
        <dsp:cNvSpPr/>
      </dsp:nvSpPr>
      <dsp:spPr>
        <a:xfrm>
          <a:off x="418840" y="0"/>
          <a:ext cx="7734559" cy="639461"/>
        </a:xfrm>
        <a:prstGeom prst="rect">
          <a:avLst/>
        </a:prstGeom>
        <a:solidFill>
          <a:schemeClr val="accent3">
            <a:lumMod val="20000"/>
            <a:lumOff val="80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rgbClr val="002060"/>
              </a:solidFill>
            </a:rPr>
            <a:t>სახელმწიფოს მიერ დაფინანსებული სამედიცინო მომსახურების მიზნობრივი მოცვა შეიცვალა  უნივერსალური მოცვით</a:t>
          </a:r>
          <a:endParaRPr lang="en-US" sz="1800" kern="1200" dirty="0">
            <a:solidFill>
              <a:srgbClr val="002060"/>
            </a:solidFill>
          </a:endParaRPr>
        </a:p>
      </dsp:txBody>
      <dsp:txXfrm>
        <a:off x="418840" y="0"/>
        <a:ext cx="7734559" cy="639461"/>
      </dsp:txXfrm>
    </dsp:sp>
    <dsp:sp modelId="{5011A9F5-4192-4CAE-833D-86F5DD229B55}">
      <dsp:nvSpPr>
        <dsp:cNvPr id="0" name=""/>
        <dsp:cNvSpPr/>
      </dsp:nvSpPr>
      <dsp:spPr>
        <a:xfrm>
          <a:off x="0" y="2142120"/>
          <a:ext cx="8153399" cy="2810879"/>
        </a:xfrm>
        <a:prstGeom prst="rect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A086C6-24AB-42E5-94A8-499DEB3D4EB8}">
      <dsp:nvSpPr>
        <dsp:cNvPr id="0" name=""/>
        <dsp:cNvSpPr/>
      </dsp:nvSpPr>
      <dsp:spPr>
        <a:xfrm rot="16200000">
          <a:off x="-927763" y="928563"/>
          <a:ext cx="3937000" cy="2079873"/>
        </a:xfrm>
        <a:prstGeom prst="flowChartManualOperation">
          <a:avLst/>
        </a:prstGeom>
        <a:solidFill>
          <a:srgbClr val="AF423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0" tIns="0" rIns="2032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200" kern="1200" dirty="0" smtClean="0"/>
            <a:t>2010 წელი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200" kern="1200" dirty="0" smtClean="0"/>
            <a:t>29.5%</a:t>
          </a:r>
          <a:endParaRPr lang="en-US" sz="3200" kern="1200" dirty="0"/>
        </a:p>
      </dsp:txBody>
      <dsp:txXfrm rot="5400000">
        <a:off x="800" y="787400"/>
        <a:ext cx="2079873" cy="2362200"/>
      </dsp:txXfrm>
    </dsp:sp>
    <dsp:sp modelId="{DAE1ECD5-28CE-42EA-88C2-5E07B39A0BE4}">
      <dsp:nvSpPr>
        <dsp:cNvPr id="0" name=""/>
        <dsp:cNvSpPr/>
      </dsp:nvSpPr>
      <dsp:spPr>
        <a:xfrm rot="16200000">
          <a:off x="1308099" y="928563"/>
          <a:ext cx="3937000" cy="2079873"/>
        </a:xfrm>
        <a:prstGeom prst="flowChartManualOperation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0" tIns="0" rIns="254000" bIns="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000" kern="1200" dirty="0" smtClean="0"/>
            <a:t>2012 წელი 40%</a:t>
          </a:r>
          <a:endParaRPr lang="en-US" sz="4000" kern="1200" dirty="0"/>
        </a:p>
      </dsp:txBody>
      <dsp:txXfrm rot="5400000">
        <a:off x="2236662" y="787400"/>
        <a:ext cx="2079873" cy="2362200"/>
      </dsp:txXfrm>
    </dsp:sp>
    <dsp:sp modelId="{72BF4B1C-E452-4D1E-94A8-041949CF50EE}">
      <dsp:nvSpPr>
        <dsp:cNvPr id="0" name=""/>
        <dsp:cNvSpPr/>
      </dsp:nvSpPr>
      <dsp:spPr>
        <a:xfrm rot="16200000">
          <a:off x="3543963" y="928563"/>
          <a:ext cx="3937000" cy="2079873"/>
        </a:xfrm>
        <a:prstGeom prst="flowChartManualOperation">
          <a:avLst/>
        </a:prstGeom>
        <a:solidFill>
          <a:srgbClr val="009E9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0" tIns="0" rIns="279400" bIns="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400" kern="1200" dirty="0" smtClean="0"/>
            <a:t>2014 წელი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4400" kern="1200" dirty="0" smtClean="0"/>
            <a:t>100%</a:t>
          </a:r>
          <a:endParaRPr lang="en-US" sz="4400" kern="1200" dirty="0"/>
        </a:p>
      </dsp:txBody>
      <dsp:txXfrm rot="5400000">
        <a:off x="4472526" y="787400"/>
        <a:ext cx="2079873" cy="23622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EE43B3-CC27-42F0-9FCC-4D11F8E6157F}">
      <dsp:nvSpPr>
        <dsp:cNvPr id="0" name=""/>
        <dsp:cNvSpPr/>
      </dsp:nvSpPr>
      <dsp:spPr>
        <a:xfrm>
          <a:off x="4623" y="218985"/>
          <a:ext cx="2904992" cy="2073599"/>
        </a:xfrm>
        <a:prstGeom prst="roundRect">
          <a:avLst>
            <a:gd name="adj" fmla="val 10000"/>
          </a:avLst>
        </a:prstGeom>
        <a:solidFill>
          <a:srgbClr val="BB4643">
            <a:alpha val="81961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200" kern="1200" dirty="0" smtClean="0">
              <a:solidFill>
                <a:schemeClr val="bg1"/>
              </a:solidFill>
            </a:rPr>
            <a:t>   2012 წელი </a:t>
          </a:r>
          <a:endParaRPr lang="en-US" sz="3200" kern="1200" dirty="0">
            <a:solidFill>
              <a:schemeClr val="bg1"/>
            </a:solidFill>
          </a:endParaRPr>
        </a:p>
      </dsp:txBody>
      <dsp:txXfrm>
        <a:off x="4623" y="218985"/>
        <a:ext cx="2904992" cy="1382399"/>
      </dsp:txXfrm>
    </dsp:sp>
    <dsp:sp modelId="{CE3778A2-2844-4401-A1FD-CD274F9FCDC3}">
      <dsp:nvSpPr>
        <dsp:cNvPr id="0" name=""/>
        <dsp:cNvSpPr/>
      </dsp:nvSpPr>
      <dsp:spPr>
        <a:xfrm>
          <a:off x="491829" y="1447808"/>
          <a:ext cx="3019565" cy="1873320"/>
        </a:xfrm>
        <a:prstGeom prst="roundRect">
          <a:avLst>
            <a:gd name="adj" fmla="val 10000"/>
          </a:avLst>
        </a:prstGeom>
        <a:solidFill>
          <a:srgbClr val="DDA09F">
            <a:alpha val="89804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marL="0" marR="0" lvl="1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ka-GE" sz="3200" kern="1200" dirty="0" smtClean="0">
              <a:solidFill>
                <a:srgbClr val="002060"/>
              </a:solidFill>
            </a:rPr>
            <a:t>365 მლნ ლარი</a:t>
          </a:r>
          <a:endParaRPr lang="en-US" sz="3200" kern="1200" dirty="0" smtClean="0">
            <a:solidFill>
              <a:srgbClr val="002060"/>
            </a:solidFill>
          </a:endParaRPr>
        </a:p>
        <a:p>
          <a:pPr marL="285750" lvl="1" indent="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200" kern="1200" dirty="0">
            <a:solidFill>
              <a:srgbClr val="002060"/>
            </a:solidFill>
          </a:endParaRPr>
        </a:p>
        <a:p>
          <a:pPr marL="285750" lvl="1" indent="0" algn="ctr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3200" kern="1200" dirty="0">
            <a:solidFill>
              <a:srgbClr val="002060"/>
            </a:solidFill>
          </a:endParaRPr>
        </a:p>
      </dsp:txBody>
      <dsp:txXfrm>
        <a:off x="546697" y="1502676"/>
        <a:ext cx="2909829" cy="1763584"/>
      </dsp:txXfrm>
    </dsp:sp>
    <dsp:sp modelId="{2FF2157D-3C47-4105-8238-C6FFC1DB8820}">
      <dsp:nvSpPr>
        <dsp:cNvPr id="0" name=""/>
        <dsp:cNvSpPr/>
      </dsp:nvSpPr>
      <dsp:spPr>
        <a:xfrm rot="27008">
          <a:off x="3236759" y="919225"/>
          <a:ext cx="1230398" cy="4419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400" kern="1200"/>
        </a:p>
      </dsp:txBody>
      <dsp:txXfrm>
        <a:off x="3236761" y="1007088"/>
        <a:ext cx="1097822" cy="265152"/>
      </dsp:txXfrm>
    </dsp:sp>
    <dsp:sp modelId="{33CD9C4B-2746-41B7-8944-50F225095601}">
      <dsp:nvSpPr>
        <dsp:cNvPr id="0" name=""/>
        <dsp:cNvSpPr/>
      </dsp:nvSpPr>
      <dsp:spPr>
        <a:xfrm>
          <a:off x="4726245" y="256081"/>
          <a:ext cx="2904992" cy="2073599"/>
        </a:xfrm>
        <a:prstGeom prst="roundRect">
          <a:avLst>
            <a:gd name="adj" fmla="val 10000"/>
          </a:avLst>
        </a:prstGeom>
        <a:solidFill>
          <a:srgbClr val="0070C0">
            <a:alpha val="80000"/>
          </a:srgb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3200" kern="1200" dirty="0" smtClean="0">
              <a:solidFill>
                <a:schemeClr val="bg1"/>
              </a:solidFill>
            </a:rPr>
            <a:t>   2018 წელი</a:t>
          </a:r>
          <a:endParaRPr lang="en-US" sz="3200" kern="1200" dirty="0">
            <a:solidFill>
              <a:schemeClr val="bg1"/>
            </a:solidFill>
          </a:endParaRPr>
        </a:p>
      </dsp:txBody>
      <dsp:txXfrm>
        <a:off x="4726245" y="256081"/>
        <a:ext cx="2904992" cy="1382399"/>
      </dsp:txXfrm>
    </dsp:sp>
    <dsp:sp modelId="{28E6F51D-09D6-433F-B52D-553AA0775EA9}">
      <dsp:nvSpPr>
        <dsp:cNvPr id="0" name=""/>
        <dsp:cNvSpPr/>
      </dsp:nvSpPr>
      <dsp:spPr>
        <a:xfrm>
          <a:off x="5216246" y="1447799"/>
          <a:ext cx="2904992" cy="1875536"/>
        </a:xfrm>
        <a:prstGeom prst="roundRect">
          <a:avLst>
            <a:gd name="adj" fmla="val 10000"/>
          </a:avLst>
        </a:prstGeom>
        <a:solidFill>
          <a:srgbClr val="89D8FF">
            <a:alpha val="89804"/>
          </a:srgb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3200" kern="1200" dirty="0" smtClean="0">
              <a:solidFill>
                <a:srgbClr val="002060"/>
              </a:solidFill>
            </a:rPr>
            <a:t>1 მლრდ 90 მლნ ლარი</a:t>
          </a:r>
          <a:endParaRPr lang="en-US" sz="3200" kern="1200" dirty="0">
            <a:solidFill>
              <a:srgbClr val="002060"/>
            </a:solidFill>
          </a:endParaRPr>
        </a:p>
      </dsp:txBody>
      <dsp:txXfrm>
        <a:off x="5271179" y="1502732"/>
        <a:ext cx="2795126" cy="176567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FD7E54-2B93-4229-8042-99394070405A}">
      <dsp:nvSpPr>
        <dsp:cNvPr id="0" name=""/>
        <dsp:cNvSpPr/>
      </dsp:nvSpPr>
      <dsp:spPr>
        <a:xfrm>
          <a:off x="3048000" y="1742510"/>
          <a:ext cx="1669479" cy="5694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936"/>
              </a:lnTo>
              <a:lnTo>
                <a:pt x="1669479" y="279936"/>
              </a:lnTo>
              <a:lnTo>
                <a:pt x="1669479" y="5694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05D500-001F-4346-BC37-056524681941}">
      <dsp:nvSpPr>
        <dsp:cNvPr id="0" name=""/>
        <dsp:cNvSpPr/>
      </dsp:nvSpPr>
      <dsp:spPr>
        <a:xfrm>
          <a:off x="1379990" y="1742510"/>
          <a:ext cx="1668009" cy="578978"/>
        </a:xfrm>
        <a:custGeom>
          <a:avLst/>
          <a:gdLst/>
          <a:ahLst/>
          <a:cxnLst/>
          <a:rect l="0" t="0" r="0" b="0"/>
          <a:pathLst>
            <a:path>
              <a:moveTo>
                <a:pt x="1668009" y="0"/>
              </a:moveTo>
              <a:lnTo>
                <a:pt x="1668009" y="289489"/>
              </a:lnTo>
              <a:lnTo>
                <a:pt x="0" y="289489"/>
              </a:lnTo>
              <a:lnTo>
                <a:pt x="0" y="5789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1A5EFB-1CBD-46E9-ADDF-E2209266C7CA}">
      <dsp:nvSpPr>
        <dsp:cNvPr id="0" name=""/>
        <dsp:cNvSpPr/>
      </dsp:nvSpPr>
      <dsp:spPr>
        <a:xfrm>
          <a:off x="1669479" y="363990"/>
          <a:ext cx="2757041" cy="1378520"/>
        </a:xfrm>
        <a:prstGeom prst="rect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>
              <a:solidFill>
                <a:srgbClr val="0070C0"/>
              </a:solidFill>
            </a:rPr>
            <a:t>პროგრამაში ჩართული დაწესებულებები</a:t>
          </a:r>
          <a:endParaRPr lang="en-US" sz="1800" kern="1200" dirty="0">
            <a:solidFill>
              <a:srgbClr val="0070C0"/>
            </a:solidFill>
          </a:endParaRPr>
        </a:p>
      </dsp:txBody>
      <dsp:txXfrm>
        <a:off x="1669479" y="363990"/>
        <a:ext cx="2757041" cy="1378520"/>
      </dsp:txXfrm>
    </dsp:sp>
    <dsp:sp modelId="{81B42E10-1E56-415F-BEC3-3E9B274981CC}">
      <dsp:nvSpPr>
        <dsp:cNvPr id="0" name=""/>
        <dsp:cNvSpPr/>
      </dsp:nvSpPr>
      <dsp:spPr>
        <a:xfrm>
          <a:off x="1469" y="2321489"/>
          <a:ext cx="2757041" cy="1378520"/>
        </a:xfrm>
        <a:prstGeom prst="rect">
          <a:avLst/>
        </a:prstGeom>
        <a:solidFill>
          <a:srgbClr val="FEE8D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>
              <a:solidFill>
                <a:srgbClr val="0070C0"/>
              </a:solidFill>
            </a:rPr>
            <a:t>250-ზე მეტი სტაციონარული</a:t>
          </a:r>
          <a:endParaRPr lang="en-US" sz="2500" kern="1200" dirty="0">
            <a:solidFill>
              <a:srgbClr val="0070C0"/>
            </a:solidFill>
          </a:endParaRPr>
        </a:p>
      </dsp:txBody>
      <dsp:txXfrm>
        <a:off x="1469" y="2321489"/>
        <a:ext cx="2757041" cy="1378520"/>
      </dsp:txXfrm>
    </dsp:sp>
    <dsp:sp modelId="{8A14A7FB-89B6-4A9A-AF17-6CDBF605CB73}">
      <dsp:nvSpPr>
        <dsp:cNvPr id="0" name=""/>
        <dsp:cNvSpPr/>
      </dsp:nvSpPr>
      <dsp:spPr>
        <a:xfrm>
          <a:off x="3338958" y="2311936"/>
          <a:ext cx="2757041" cy="1378520"/>
        </a:xfrm>
        <a:prstGeom prst="rect">
          <a:avLst/>
        </a:prstGeom>
        <a:solidFill>
          <a:srgbClr val="D9FFD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500" kern="1200" dirty="0" smtClean="0">
              <a:solidFill>
                <a:srgbClr val="0070C0"/>
              </a:solidFill>
            </a:rPr>
            <a:t>300-ზე მეტი ამბულატორიული</a:t>
          </a:r>
          <a:endParaRPr lang="en-US" sz="2500" kern="1200" dirty="0">
            <a:solidFill>
              <a:srgbClr val="0070C0"/>
            </a:solidFill>
          </a:endParaRPr>
        </a:p>
      </dsp:txBody>
      <dsp:txXfrm>
        <a:off x="3338958" y="2311936"/>
        <a:ext cx="2757041" cy="13785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5B6CCF-0D76-487B-8250-913739B46F18}">
      <dsp:nvSpPr>
        <dsp:cNvPr id="0" name=""/>
        <dsp:cNvSpPr/>
      </dsp:nvSpPr>
      <dsp:spPr>
        <a:xfrm>
          <a:off x="430159" y="-76198"/>
          <a:ext cx="5364480" cy="3352800"/>
        </a:xfrm>
        <a:prstGeom prst="swooshArrow">
          <a:avLst>
            <a:gd name="adj1" fmla="val 25000"/>
            <a:gd name="adj2" fmla="val 25000"/>
          </a:avLst>
        </a:prstGeom>
        <a:solidFill>
          <a:srgbClr val="FF0000">
            <a:alpha val="74902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003D9D-CC0E-46EC-9A1B-344E37E23E2E}">
      <dsp:nvSpPr>
        <dsp:cNvPr id="0" name=""/>
        <dsp:cNvSpPr/>
      </dsp:nvSpPr>
      <dsp:spPr>
        <a:xfrm>
          <a:off x="1190467" y="2035059"/>
          <a:ext cx="139476" cy="1394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7AF97-29F2-4B39-9534-DE7819B47F0B}">
      <dsp:nvSpPr>
        <dsp:cNvPr id="0" name=""/>
        <dsp:cNvSpPr/>
      </dsp:nvSpPr>
      <dsp:spPr>
        <a:xfrm>
          <a:off x="58741" y="878255"/>
          <a:ext cx="2444726" cy="20851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906" tIns="0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28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800" kern="1200" dirty="0" smtClean="0">
              <a:solidFill>
                <a:srgbClr val="002060"/>
              </a:solidFill>
            </a:rPr>
            <a:t>   29,5%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800" kern="1200" dirty="0" smtClean="0"/>
            <a:t>                 </a:t>
          </a:r>
          <a:r>
            <a:rPr lang="ka-GE" sz="1600" kern="1200" dirty="0" smtClean="0">
              <a:solidFill>
                <a:srgbClr val="002060"/>
              </a:solidFill>
            </a:rPr>
            <a:t>2010წ</a:t>
          </a:r>
          <a:endParaRPr lang="en-US" sz="1600" kern="1200" dirty="0">
            <a:solidFill>
              <a:srgbClr val="002060"/>
            </a:solidFill>
          </a:endParaRPr>
        </a:p>
      </dsp:txBody>
      <dsp:txXfrm>
        <a:off x="58741" y="878255"/>
        <a:ext cx="2444726" cy="2085132"/>
      </dsp:txXfrm>
    </dsp:sp>
    <dsp:sp modelId="{9FE7AC3B-A7F8-47A1-9355-6656397B5EE0}">
      <dsp:nvSpPr>
        <dsp:cNvPr id="0" name=""/>
        <dsp:cNvSpPr/>
      </dsp:nvSpPr>
      <dsp:spPr>
        <a:xfrm>
          <a:off x="2421615" y="1123768"/>
          <a:ext cx="252130" cy="25213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FB87CC-4ED9-44A8-A0E0-D18E41EA8519}">
      <dsp:nvSpPr>
        <dsp:cNvPr id="0" name=""/>
        <dsp:cNvSpPr/>
      </dsp:nvSpPr>
      <dsp:spPr>
        <a:xfrm>
          <a:off x="1457356" y="612509"/>
          <a:ext cx="2182527" cy="13832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59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/>
            <a:t>  </a:t>
          </a:r>
          <a:r>
            <a:rPr lang="ka-GE" sz="2400" kern="1200" dirty="0" smtClean="0">
              <a:solidFill>
                <a:srgbClr val="002060"/>
              </a:solidFill>
            </a:rPr>
            <a:t> </a:t>
          </a:r>
          <a:r>
            <a:rPr lang="ka-GE" sz="2800" kern="1200" dirty="0" smtClean="0">
              <a:solidFill>
                <a:srgbClr val="002060"/>
              </a:solidFill>
            </a:rPr>
            <a:t>40%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kern="1200" dirty="0" smtClean="0"/>
            <a:t>  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kern="1200" dirty="0" smtClean="0"/>
            <a:t>           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500" kern="1200" dirty="0" smtClean="0"/>
            <a:t>                        </a:t>
          </a:r>
          <a:r>
            <a:rPr lang="ka-GE" sz="1600" kern="1200" dirty="0" smtClean="0">
              <a:solidFill>
                <a:srgbClr val="002060"/>
              </a:solidFill>
            </a:rPr>
            <a:t>2012წ</a:t>
          </a:r>
          <a:endParaRPr lang="en-US" sz="1600" kern="1200" dirty="0">
            <a:solidFill>
              <a:srgbClr val="002060"/>
            </a:solidFill>
          </a:endParaRPr>
        </a:p>
      </dsp:txBody>
      <dsp:txXfrm>
        <a:off x="1457356" y="612509"/>
        <a:ext cx="2182527" cy="1383208"/>
      </dsp:txXfrm>
    </dsp:sp>
    <dsp:sp modelId="{DAB9096F-8E76-4EE7-B1E1-1C847B8825AC}">
      <dsp:nvSpPr>
        <dsp:cNvPr id="0" name=""/>
        <dsp:cNvSpPr/>
      </dsp:nvSpPr>
      <dsp:spPr>
        <a:xfrm>
          <a:off x="3902212" y="569215"/>
          <a:ext cx="348691" cy="3486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A576F0-E5E2-4A51-9620-EE8CE2D615D9}">
      <dsp:nvSpPr>
        <dsp:cNvPr id="0" name=""/>
        <dsp:cNvSpPr/>
      </dsp:nvSpPr>
      <dsp:spPr>
        <a:xfrm>
          <a:off x="2538353" y="152389"/>
          <a:ext cx="2186042" cy="1609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764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kern="1200" dirty="0" smtClean="0">
              <a:solidFill>
                <a:srgbClr val="002060"/>
              </a:solidFill>
            </a:rPr>
            <a:t>       </a:t>
          </a:r>
          <a:r>
            <a:rPr lang="ka-GE" sz="2800" kern="1200" dirty="0" smtClean="0">
              <a:solidFill>
                <a:srgbClr val="002060"/>
              </a:solidFill>
            </a:rPr>
            <a:t>99,9%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kern="1200" dirty="0" smtClean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kern="1200" dirty="0" smtClean="0"/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                          </a:t>
          </a:r>
          <a:r>
            <a:rPr lang="ka-GE" sz="1600" kern="1200" dirty="0" smtClean="0">
              <a:solidFill>
                <a:srgbClr val="002060"/>
              </a:solidFill>
            </a:rPr>
            <a:t>2014წ</a:t>
          </a:r>
          <a:endParaRPr lang="en-US" sz="1600" kern="1200" dirty="0">
            <a:solidFill>
              <a:srgbClr val="002060"/>
            </a:solidFill>
          </a:endParaRPr>
        </a:p>
      </dsp:txBody>
      <dsp:txXfrm>
        <a:off x="2538353" y="152389"/>
        <a:ext cx="2186042" cy="1609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1525" cy="4648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668" y="1"/>
            <a:ext cx="2981525" cy="4648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EC6A0DC-4D3A-4F31-ACF4-DCA3DE739D81}" type="datetimeFigureOut">
              <a:rPr lang="en-US"/>
              <a:pPr>
                <a:defRPr/>
              </a:pPr>
              <a:t>16-Feb-18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012"/>
            <a:ext cx="2981525" cy="4648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668" y="8830012"/>
            <a:ext cx="2981525" cy="4648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1F6753F-F0E3-4727-904A-DB1EBF212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0354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1525" cy="4648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668" y="1"/>
            <a:ext cx="2981525" cy="4648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5A259BA-205C-40C1-AE89-81059E38544B}" type="datetimeFigureOut">
              <a:rPr lang="en-US"/>
              <a:pPr>
                <a:defRPr/>
              </a:pPr>
              <a:t>16-Feb-18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6013" y="696913"/>
            <a:ext cx="4649787" cy="34877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670" y="4415754"/>
            <a:ext cx="5504477" cy="41840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012"/>
            <a:ext cx="2981525" cy="4648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668" y="8830012"/>
            <a:ext cx="2981525" cy="4648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1038D2B-4BD2-497C-8E71-D70EE13E7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550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i="0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038D2B-4BD2-497C-8E71-D70EE13E729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53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B975E-CD6C-441E-A07B-D657ECD97421}" type="datetime1">
              <a:rPr lang="en-US"/>
              <a:pPr>
                <a:defRPr/>
              </a:pPr>
              <a:t>16-Feb-18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76FD4-9C7C-4FB7-8DA8-6C94B568D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34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4575A-4521-4A2C-B4AE-D5D1BC4425FB}" type="datetime1">
              <a:rPr lang="en-US"/>
              <a:pPr>
                <a:defRPr/>
              </a:pPr>
              <a:t>16-Feb-18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481AA-70E7-4BD4-B817-48858F874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41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14217-1ABD-42DF-8DDE-42929C18B2B4}" type="datetime1">
              <a:rPr lang="en-US"/>
              <a:pPr>
                <a:defRPr/>
              </a:pPr>
              <a:t>16-Feb-18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27D6B-BE32-483A-98FD-4FFE045C95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233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8229600" cy="1143000"/>
          </a:xfrm>
        </p:spPr>
        <p:txBody>
          <a:bodyPr>
            <a:normAutofit/>
          </a:bodyPr>
          <a:lstStyle>
            <a:lvl1pPr>
              <a:defRPr sz="3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>
            <a:lvl1pPr>
              <a:defRPr sz="2400" b="1"/>
            </a:lvl1pPr>
            <a:lvl2pPr>
              <a:defRPr sz="2400" b="1"/>
            </a:lvl2pPr>
            <a:lvl3pPr>
              <a:defRPr sz="2400" b="1"/>
            </a:lvl3pPr>
            <a:lvl4pPr>
              <a:defRPr sz="2400" b="1"/>
            </a:lvl4pPr>
            <a:lvl5pPr>
              <a:defRPr sz="2400" b="1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3C878-C189-405F-B9DA-B69F4DFAF7F7}" type="datetime1">
              <a:rPr lang="en-US"/>
              <a:pPr>
                <a:defRPr/>
              </a:pPr>
              <a:t>16-Feb-18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8379A-5A7A-4A2E-B8BF-0FBCB5EBCE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28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49FA4-8579-4447-8FCC-3D1B9635BF74}" type="datetime1">
              <a:rPr lang="en-US"/>
              <a:pPr>
                <a:defRPr/>
              </a:pPr>
              <a:t>16-Feb-18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C0B1F-730C-4DDB-B480-D7F9647335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36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A632E-2EAF-4E63-9483-61ED90974AF3}" type="datetime1">
              <a:rPr lang="en-US"/>
              <a:pPr>
                <a:defRPr/>
              </a:pPr>
              <a:t>16-Feb-18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920FA9-B43B-4707-8306-3A5AACD7A3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739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A573F-CB88-4D72-8597-D9B2A2FB4FF2}" type="datetime1">
              <a:rPr lang="en-US"/>
              <a:pPr>
                <a:defRPr/>
              </a:pPr>
              <a:t>16-Feb-18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0D69C-63FC-47F4-AE25-EC5BB7CA0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522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B805C-3638-4343-824D-74BC941BBC01}" type="datetime1">
              <a:rPr lang="en-US"/>
              <a:pPr>
                <a:defRPr/>
              </a:pPr>
              <a:t>16-Feb-18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279DC-B643-403A-8DFE-89408F3605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71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329F3-120A-4180-B9FC-AC7AF240AD46}" type="datetime1">
              <a:rPr lang="en-US"/>
              <a:pPr>
                <a:defRPr/>
              </a:pPr>
              <a:t>16-Feb-18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52BB2-22F5-4389-B625-20DF7C522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282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9747C2-710D-4F89-9B4E-61548951AB2D}" type="datetime1">
              <a:rPr lang="en-US"/>
              <a:pPr>
                <a:defRPr/>
              </a:pPr>
              <a:t>16-Feb-18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A61E6-2D68-40C9-B133-94F66584BC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66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FFAFB-1253-48DA-87CC-94F44FB5E089}" type="datetime1">
              <a:rPr lang="en-US"/>
              <a:pPr>
                <a:defRPr/>
              </a:pPr>
              <a:t>16-Feb-18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6330C-CC95-44DC-8345-068D35688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37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9BA302-D067-4A9D-A03E-FD0E04E82735}" type="datetime1">
              <a:rPr lang="en-US"/>
              <a:pPr>
                <a:defRPr/>
              </a:pPr>
              <a:t>16-Feb-18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8E7E6CF-B8FF-4B76-821B-9C96A18B3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6" descr="MOH ppt-02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7" descr="MOH ppt-02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46" r="72501" b="62219"/>
          <a:stretch>
            <a:fillRect/>
          </a:stretch>
        </p:blipFill>
        <p:spPr bwMode="auto">
          <a:xfrm>
            <a:off x="152400" y="533400"/>
            <a:ext cx="2514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MOH ppt-02.jp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9" t="8890" r="72501" b="78410"/>
          <a:stretch>
            <a:fillRect/>
          </a:stretch>
        </p:blipFill>
        <p:spPr bwMode="auto">
          <a:xfrm>
            <a:off x="0" y="0"/>
            <a:ext cx="1600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0.jpeg"/><Relationship Id="rId7" Type="http://schemas.openxmlformats.org/officeDocument/2006/relationships/diagramQuickStyle" Target="../diagrams/quickStyle6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10" Type="http://schemas.openxmlformats.org/officeDocument/2006/relationships/image" Target="../media/image4.png"/><Relationship Id="rId4" Type="http://schemas.openxmlformats.org/officeDocument/2006/relationships/image" Target="../media/image11.gif"/><Relationship Id="rId9" Type="http://schemas.microsoft.com/office/2007/relationships/diagramDrawing" Target="../diagrams/drawing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4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5.xml"/><Relationship Id="rId7" Type="http://schemas.openxmlformats.org/officeDocument/2006/relationships/image" Target="../media/image8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95299" y="1051532"/>
            <a:ext cx="8153400" cy="2133600"/>
          </a:xfrm>
          <a:ln>
            <a:noFill/>
          </a:ln>
        </p:spPr>
        <p:txBody>
          <a:bodyPr/>
          <a:lstStyle/>
          <a:p>
            <a:endParaRPr lang="ka-GE" b="1" dirty="0" smtClean="0">
              <a:solidFill>
                <a:srgbClr val="0065B0"/>
              </a:solidFill>
            </a:endParaRPr>
          </a:p>
          <a:p>
            <a:r>
              <a:rPr lang="ka-GE" b="1" dirty="0" smtClean="0">
                <a:solidFill>
                  <a:schemeClr val="tx2"/>
                </a:solidFill>
                <a:cs typeface="Calibri" panose="020F0502020204030204" pitchFamily="34" charset="0"/>
              </a:rPr>
              <a:t>საყოველთაო ჯანდაცვის პროგრამა</a:t>
            </a:r>
            <a:r>
              <a:rPr lang="ka-GE" sz="2000" b="1" dirty="0">
                <a:solidFill>
                  <a:schemeClr val="tx2"/>
                </a:solidFill>
                <a:cs typeface="Calibri" panose="020F0502020204030204" pitchFamily="34" charset="0"/>
              </a:rPr>
              <a:t/>
            </a:r>
            <a:br>
              <a:rPr lang="ka-GE" sz="2000" b="1" dirty="0">
                <a:solidFill>
                  <a:schemeClr val="tx2"/>
                </a:solidFill>
                <a:cs typeface="Calibri" panose="020F0502020204030204" pitchFamily="34" charset="0"/>
              </a:rPr>
            </a:br>
            <a:endParaRPr lang="ka-GE" sz="2000" b="1" dirty="0" smtClean="0">
              <a:solidFill>
                <a:schemeClr val="tx2"/>
              </a:solidFill>
              <a:cs typeface="Calibri" panose="020F0502020204030204" pitchFamily="34" charset="0"/>
            </a:endParaRPr>
          </a:p>
          <a:p>
            <a:r>
              <a:rPr lang="ka-GE" sz="2400" b="1" dirty="0" smtClean="0">
                <a:solidFill>
                  <a:schemeClr val="tx2"/>
                </a:solidFill>
                <a:cs typeface="Calibri" panose="020F0502020204030204" pitchFamily="34" charset="0"/>
              </a:rPr>
              <a:t>5 </a:t>
            </a:r>
            <a:r>
              <a:rPr lang="ka-GE" sz="2400" b="1" dirty="0">
                <a:solidFill>
                  <a:schemeClr val="tx2"/>
                </a:solidFill>
                <a:cs typeface="Calibri" panose="020F0502020204030204" pitchFamily="34" charset="0"/>
              </a:rPr>
              <a:t>წელი </a:t>
            </a:r>
            <a:r>
              <a:rPr lang="ka-GE" sz="2400" b="1" dirty="0" smtClean="0">
                <a:solidFill>
                  <a:schemeClr val="tx2"/>
                </a:solidFill>
                <a:cs typeface="Calibri" panose="020F0502020204030204" pitchFamily="34" charset="0"/>
              </a:rPr>
              <a:t>ქვეყნის ჯანმრთელობის სამსახურში</a:t>
            </a:r>
          </a:p>
        </p:txBody>
      </p:sp>
      <p:sp>
        <p:nvSpPr>
          <p:cNvPr id="3" name="Rectangle 2"/>
          <p:cNvSpPr/>
          <p:nvPr/>
        </p:nvSpPr>
        <p:spPr>
          <a:xfrm>
            <a:off x="7696200" y="6252390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a-GE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28.02.2018</a:t>
            </a:r>
            <a:endParaRPr lang="en-US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7" y="6070082"/>
            <a:ext cx="9144000" cy="787918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0" y="533400"/>
            <a:ext cx="9144000" cy="5486400"/>
          </a:xfrm>
        </p:spPr>
        <p:txBody>
          <a:bodyPr>
            <a:noAutofit/>
          </a:bodyPr>
          <a:lstStyle/>
          <a:p>
            <a:pPr algn="l"/>
            <a:r>
              <a:rPr lang="ka-GE" sz="2200" dirty="0">
                <a:solidFill>
                  <a:schemeClr val="bg1">
                    <a:lumMod val="95000"/>
                  </a:schemeClr>
                </a:solidFill>
              </a:rPr>
              <a:t/>
            </a:r>
            <a:br>
              <a:rPr lang="ka-GE" sz="220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ka-GE" sz="2200" dirty="0" smtClean="0">
                <a:solidFill>
                  <a:schemeClr val="bg1">
                    <a:lumMod val="95000"/>
                  </a:schemeClr>
                </a:solidFill>
                <a:latin typeface="BPG Web 002 Caps" panose="020B0603030804020204" pitchFamily="34" charset="0"/>
                <a:cs typeface="BPG Web 002 Caps" panose="020B0603030804020204" pitchFamily="34" charset="0"/>
              </a:rPr>
              <a:t>                         </a:t>
            </a: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  <a:latin typeface="BPG Web 002 Caps" panose="020B0603030804020204" pitchFamily="34" charset="0"/>
                <a:cs typeface="BPG Web 002 Caps" panose="020B0603030804020204" pitchFamily="34" charset="0"/>
              </a:rPr>
              <a:t>    </a:t>
            </a:r>
            <a:r>
              <a:rPr lang="ka-GE" sz="2200" dirty="0" smtClean="0">
                <a:solidFill>
                  <a:schemeClr val="bg1">
                    <a:lumMod val="95000"/>
                  </a:schemeClr>
                </a:solidFill>
                <a:latin typeface="BPG Web 002 Caps" panose="020B0603030804020204" pitchFamily="34" charset="0"/>
                <a:cs typeface="BPG Web 002 Caps" panose="020B0603030804020204" pitchFamily="34" charset="0"/>
              </a:rPr>
              <a:t> </a:t>
            </a:r>
            <a:r>
              <a:rPr lang="en-US" sz="2200" dirty="0" smtClean="0">
                <a:solidFill>
                  <a:schemeClr val="bg1">
                    <a:lumMod val="95000"/>
                  </a:schemeClr>
                </a:solidFill>
                <a:latin typeface="BPG Web 002 Caps" panose="020B0603030804020204" pitchFamily="34" charset="0"/>
                <a:cs typeface="BPG Web 002 Caps" panose="020B0603030804020204" pitchFamily="34" charset="0"/>
              </a:rPr>
              <a:t>                           </a:t>
            </a:r>
            <a:r>
              <a:rPr lang="ka-GE" sz="2200" dirty="0" smtClean="0">
                <a:solidFill>
                  <a:schemeClr val="bg1">
                    <a:lumMod val="95000"/>
                  </a:schemeClr>
                </a:solidFill>
                <a:latin typeface="BPG Web 002 Caps" panose="020B0603030804020204" pitchFamily="34" charset="0"/>
                <a:cs typeface="BPG Web 002 Caps" panose="020B0603030804020204" pitchFamily="34" charset="0"/>
              </a:rPr>
              <a:t/>
            </a:r>
            <a:br>
              <a:rPr lang="ka-GE" sz="2200" dirty="0" smtClean="0">
                <a:solidFill>
                  <a:schemeClr val="bg1">
                    <a:lumMod val="95000"/>
                  </a:schemeClr>
                </a:solidFill>
                <a:latin typeface="BPG Web 002 Caps" panose="020B0603030804020204" pitchFamily="34" charset="0"/>
                <a:cs typeface="BPG Web 002 Caps" panose="020B0603030804020204" pitchFamily="34" charset="0"/>
              </a:rPr>
            </a:br>
            <a:r>
              <a:rPr lang="ka-GE" sz="22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ka-GE" sz="22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endParaRPr lang="en-US" sz="22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3464"/>
            <a:ext cx="8153400" cy="1066800"/>
          </a:xfrm>
          <a:prstGeom prst="rect">
            <a:avLst/>
          </a:prstGeom>
          <a:solidFill>
            <a:srgbClr val="00AA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000" dirty="0" smtClean="0"/>
              <a:t>საქართველოს შრომის, ჯანმრთელობისა და სოციალური დაცვის</a:t>
            </a:r>
          </a:p>
          <a:p>
            <a:pPr algn="ctr"/>
            <a:r>
              <a:rPr lang="ka-GE" sz="2000" dirty="0" smtClean="0"/>
              <a:t>სამინისტრო</a:t>
            </a:r>
            <a:endParaRPr lang="en-US" sz="20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142999" cy="1261398"/>
          </a:xfrm>
          <a:prstGeom prst="rect">
            <a:avLst/>
          </a:prstGeom>
        </p:spPr>
      </p:pic>
      <p:pic>
        <p:nvPicPr>
          <p:cNvPr id="2050" name="Picture 2" descr="D:\Users\tbakradze\Desktop\healthcare01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971800"/>
            <a:ext cx="6400800" cy="31428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2916693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304800"/>
            <a:ext cx="5111750" cy="5853113"/>
          </a:xfrm>
        </p:spPr>
        <p:txBody>
          <a:bodyPr/>
          <a:lstStyle/>
          <a:p>
            <a:pPr marL="0" indent="0">
              <a:buNone/>
            </a:pPr>
            <a:endParaRPr lang="ka-GE" sz="2000" dirty="0" smtClean="0"/>
          </a:p>
          <a:p>
            <a:pPr marL="0" indent="0" algn="ctr">
              <a:buNone/>
            </a:pPr>
            <a:r>
              <a:rPr lang="ka-GE" sz="2000" dirty="0"/>
              <a:t> </a:t>
            </a:r>
            <a:endParaRPr lang="ka-GE" sz="2000" dirty="0" smtClean="0"/>
          </a:p>
          <a:p>
            <a:pPr marL="0" indent="0" algn="ctr">
              <a:buNone/>
            </a:pPr>
            <a:r>
              <a:rPr lang="ka-GE" sz="2000" dirty="0" smtClean="0">
                <a:solidFill>
                  <a:srgbClr val="002060"/>
                </a:solidFill>
              </a:rPr>
              <a:t>  </a:t>
            </a:r>
            <a:r>
              <a:rPr lang="ka-GE" sz="2400" dirty="0" smtClean="0">
                <a:solidFill>
                  <a:srgbClr val="002060"/>
                </a:solidFill>
              </a:rPr>
              <a:t>სელექციური კონტრაქტირება</a:t>
            </a:r>
          </a:p>
          <a:p>
            <a:pPr marL="0" indent="0" algn="ctr">
              <a:buNone/>
            </a:pPr>
            <a:endParaRPr lang="ka-GE" sz="1800" dirty="0" smtClean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>
                <a:solidFill>
                  <a:srgbClr val="002060"/>
                </a:solidFill>
              </a:rPr>
              <a:t>2017 წლის მარტიდან მშობიარობებებისა და საკეისრო კვეთების და ნეონატალური ინტენსიური დახმარების </a:t>
            </a:r>
            <a:r>
              <a:rPr lang="ka-GE" sz="1800" dirty="0" smtClean="0">
                <a:solidFill>
                  <a:srgbClr val="002060"/>
                </a:solidFill>
              </a:rPr>
              <a:t>სერვისები</a:t>
            </a:r>
          </a:p>
          <a:p>
            <a:pPr marL="0" indent="0">
              <a:buNone/>
            </a:pPr>
            <a:endParaRPr lang="ka-GE" sz="1800" dirty="0" smtClean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>
                <a:solidFill>
                  <a:srgbClr val="002060"/>
                </a:solidFill>
              </a:rPr>
              <a:t>ივლისიდან II-III დონის ინტენსიური </a:t>
            </a:r>
            <a:r>
              <a:rPr lang="ka-GE" sz="1800" dirty="0" smtClean="0">
                <a:solidFill>
                  <a:srgbClr val="002060"/>
                </a:solidFill>
              </a:rPr>
              <a:t>მკურნალობა/მოვლა.</a:t>
            </a:r>
          </a:p>
          <a:p>
            <a:pPr marL="0" indent="0">
              <a:buNone/>
            </a:pPr>
            <a:endParaRPr lang="ka-GE" sz="1800" dirty="0" smtClean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>
                <a:solidFill>
                  <a:srgbClr val="002060"/>
                </a:solidFill>
              </a:rPr>
              <a:t>2018 წლის იანვრიდან </a:t>
            </a:r>
            <a:r>
              <a:rPr lang="ka-GE" sz="1800" dirty="0" smtClean="0">
                <a:solidFill>
                  <a:srgbClr val="002060"/>
                </a:solidFill>
              </a:rPr>
              <a:t>გადაუდებელი </a:t>
            </a:r>
            <a:r>
              <a:rPr lang="ka-GE" sz="1800" dirty="0">
                <a:solidFill>
                  <a:srgbClr val="002060"/>
                </a:solidFill>
              </a:rPr>
              <a:t>სტაციონარული მომსახურების </a:t>
            </a:r>
            <a:r>
              <a:rPr lang="ka-GE" sz="1800" dirty="0" smtClean="0">
                <a:solidFill>
                  <a:srgbClr val="002060"/>
                </a:solidFill>
              </a:rPr>
              <a:t>სერვისები</a:t>
            </a:r>
            <a:endParaRPr lang="en-US" sz="1800" dirty="0">
              <a:solidFill>
                <a:srgbClr val="00206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0" y="609600"/>
            <a:ext cx="3886200" cy="5486400"/>
          </a:xfrm>
          <a:solidFill>
            <a:schemeClr val="tx2">
              <a:lumMod val="60000"/>
              <a:lumOff val="40000"/>
              <a:alpha val="14118"/>
            </a:schemeClr>
          </a:solidFill>
        </p:spPr>
        <p:txBody>
          <a:bodyPr/>
          <a:lstStyle/>
          <a:p>
            <a:endParaRPr lang="ka-GE" dirty="0" smtClean="0">
              <a:solidFill>
                <a:srgbClr val="0070C0"/>
              </a:solidFill>
            </a:endParaRPr>
          </a:p>
          <a:p>
            <a:endParaRPr lang="ka-GE" dirty="0">
              <a:solidFill>
                <a:srgbClr val="0070C0"/>
              </a:solidFill>
            </a:endParaRPr>
          </a:p>
          <a:p>
            <a:endParaRPr lang="ka-GE" dirty="0" smtClean="0">
              <a:solidFill>
                <a:srgbClr val="0070C0"/>
              </a:solidFill>
            </a:endParaRPr>
          </a:p>
          <a:p>
            <a:endParaRPr lang="ka-GE" dirty="0">
              <a:solidFill>
                <a:srgbClr val="0070C0"/>
              </a:solidFill>
            </a:endParaRPr>
          </a:p>
          <a:p>
            <a:endParaRPr lang="ka-GE" dirty="0" smtClean="0">
              <a:solidFill>
                <a:srgbClr val="0070C0"/>
              </a:solidFill>
            </a:endParaRPr>
          </a:p>
          <a:p>
            <a:endParaRPr lang="ka-GE" dirty="0">
              <a:solidFill>
                <a:srgbClr val="0070C0"/>
              </a:solidFill>
            </a:endParaRPr>
          </a:p>
          <a:p>
            <a:pPr algn="ctr"/>
            <a:endParaRPr lang="ka-GE" sz="2800" dirty="0">
              <a:solidFill>
                <a:srgbClr val="0070C0"/>
              </a:solidFill>
            </a:endParaRPr>
          </a:p>
          <a:p>
            <a:pPr algn="ctr"/>
            <a:r>
              <a:rPr lang="ka-GE" sz="3200" dirty="0" smtClean="0">
                <a:solidFill>
                  <a:srgbClr val="0070C0"/>
                </a:solidFill>
              </a:rPr>
              <a:t>განვითარების </a:t>
            </a:r>
            <a:r>
              <a:rPr lang="ka-GE" sz="3200" dirty="0">
                <a:solidFill>
                  <a:srgbClr val="0070C0"/>
                </a:solidFill>
              </a:rPr>
              <a:t>ეტაპები</a:t>
            </a:r>
            <a:endParaRPr lang="en-US" sz="3200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0083"/>
            <a:ext cx="9144000" cy="78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974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457200"/>
            <a:ext cx="5111750" cy="5853113"/>
          </a:xfrm>
        </p:spPr>
        <p:txBody>
          <a:bodyPr/>
          <a:lstStyle/>
          <a:p>
            <a:pPr marL="0" indent="0" algn="ctr">
              <a:buNone/>
            </a:pPr>
            <a:endParaRPr lang="ka-GE" sz="1800" dirty="0" smtClean="0"/>
          </a:p>
          <a:p>
            <a:pPr marL="0" indent="0" algn="ctr">
              <a:buNone/>
            </a:pPr>
            <a:r>
              <a:rPr lang="ka-GE" sz="1800" dirty="0" smtClean="0">
                <a:solidFill>
                  <a:srgbClr val="002060"/>
                </a:solidFill>
              </a:rPr>
              <a:t>2017 </a:t>
            </a:r>
            <a:r>
              <a:rPr lang="ka-GE" sz="1800" dirty="0">
                <a:solidFill>
                  <a:srgbClr val="002060"/>
                </a:solidFill>
              </a:rPr>
              <a:t>წლის 1 ივლისიდან </a:t>
            </a:r>
            <a:r>
              <a:rPr lang="ka-GE" sz="1800" dirty="0" smtClean="0">
                <a:solidFill>
                  <a:srgbClr val="002060"/>
                </a:solidFill>
              </a:rPr>
              <a:t>ქრონიკული დაავადებების სამკურნალო მედიკამენტების დაფინანსება</a:t>
            </a:r>
          </a:p>
          <a:p>
            <a:pPr marL="0" indent="0">
              <a:buNone/>
            </a:pPr>
            <a:endParaRPr lang="ka-GE" sz="18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 smtClean="0">
                <a:solidFill>
                  <a:srgbClr val="002060"/>
                </a:solidFill>
              </a:rPr>
              <a:t>მოსარგებლე:</a:t>
            </a:r>
          </a:p>
          <a:p>
            <a:pPr marL="0" indent="0">
              <a:buNone/>
            </a:pPr>
            <a:r>
              <a:rPr lang="ka-GE" sz="1800" dirty="0" smtClean="0">
                <a:solidFill>
                  <a:srgbClr val="002060"/>
                </a:solidFill>
              </a:rPr>
              <a:t>„სოციალურად </a:t>
            </a:r>
            <a:r>
              <a:rPr lang="ka-GE" sz="1800" dirty="0">
                <a:solidFill>
                  <a:srgbClr val="002060"/>
                </a:solidFill>
              </a:rPr>
              <a:t>დაუცველი ოჯახების“ მონაცემთა ერთიან ბაზაში </a:t>
            </a:r>
            <a:r>
              <a:rPr lang="ka-GE" sz="1800" dirty="0" smtClean="0">
                <a:solidFill>
                  <a:srgbClr val="002060"/>
                </a:solidFill>
              </a:rPr>
              <a:t>რეგისტრირებული პირი, რომლის სარეიტინგო </a:t>
            </a:r>
            <a:r>
              <a:rPr lang="ka-GE" sz="1800" dirty="0">
                <a:solidFill>
                  <a:srgbClr val="002060"/>
                </a:solidFill>
              </a:rPr>
              <a:t>ქულა  არ აღემატება 100 </a:t>
            </a:r>
            <a:r>
              <a:rPr lang="ka-GE" sz="1800" dirty="0" smtClean="0">
                <a:solidFill>
                  <a:srgbClr val="002060"/>
                </a:solidFill>
              </a:rPr>
              <a:t>000-ს.</a:t>
            </a:r>
          </a:p>
          <a:p>
            <a:pPr marL="0" indent="0">
              <a:buNone/>
            </a:pPr>
            <a:endParaRPr lang="ka-GE" sz="1800" dirty="0" smtClean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800" dirty="0" smtClean="0">
                <a:solidFill>
                  <a:srgbClr val="002060"/>
                </a:solidFill>
              </a:rPr>
              <a:t>დაავადებები:</a:t>
            </a:r>
          </a:p>
          <a:p>
            <a:pPr marL="0" indent="0">
              <a:buNone/>
            </a:pPr>
            <a:r>
              <a:rPr lang="ka-GE" sz="1800" dirty="0">
                <a:solidFill>
                  <a:srgbClr val="002060"/>
                </a:solidFill>
              </a:rPr>
              <a:t>გულ-სისხლძარღვთა </a:t>
            </a:r>
          </a:p>
          <a:p>
            <a:pPr marL="0" indent="0">
              <a:buNone/>
            </a:pPr>
            <a:r>
              <a:rPr lang="ka-GE" sz="1800" dirty="0" smtClean="0">
                <a:solidFill>
                  <a:srgbClr val="002060"/>
                </a:solidFill>
              </a:rPr>
              <a:t>ფილტვის </a:t>
            </a:r>
          </a:p>
          <a:p>
            <a:pPr marL="0" indent="0">
              <a:buNone/>
            </a:pPr>
            <a:r>
              <a:rPr lang="ka-GE" sz="1800" dirty="0">
                <a:solidFill>
                  <a:srgbClr val="002060"/>
                </a:solidFill>
              </a:rPr>
              <a:t>დიაბეტი (ტიპი 2)</a:t>
            </a:r>
          </a:p>
          <a:p>
            <a:pPr marL="0" indent="0">
              <a:buNone/>
            </a:pPr>
            <a:r>
              <a:rPr lang="ka-GE" sz="1800" dirty="0" smtClean="0">
                <a:solidFill>
                  <a:srgbClr val="002060"/>
                </a:solidFill>
              </a:rPr>
              <a:t>ფარისებრი ჯირკვლის</a:t>
            </a:r>
            <a:endParaRPr lang="ka-GE" sz="1800" dirty="0">
              <a:solidFill>
                <a:srgbClr val="00206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782" y="609601"/>
            <a:ext cx="3789218" cy="5410199"/>
          </a:xfrm>
          <a:solidFill>
            <a:srgbClr val="CC99FF">
              <a:alpha val="32157"/>
            </a:srgbClr>
          </a:solidFill>
        </p:spPr>
        <p:txBody>
          <a:bodyPr/>
          <a:lstStyle/>
          <a:p>
            <a:pPr algn="ctr"/>
            <a:endParaRPr lang="ka-GE" sz="3200" dirty="0" smtClean="0">
              <a:solidFill>
                <a:srgbClr val="0070C0"/>
              </a:solidFill>
            </a:endParaRPr>
          </a:p>
          <a:p>
            <a:pPr algn="ctr"/>
            <a:endParaRPr lang="ka-GE" sz="3200" dirty="0">
              <a:solidFill>
                <a:srgbClr val="0070C0"/>
              </a:solidFill>
            </a:endParaRPr>
          </a:p>
          <a:p>
            <a:pPr algn="ctr"/>
            <a:endParaRPr lang="ka-GE" sz="3200" dirty="0" smtClean="0">
              <a:solidFill>
                <a:srgbClr val="0070C0"/>
              </a:solidFill>
            </a:endParaRPr>
          </a:p>
          <a:p>
            <a:pPr algn="ctr"/>
            <a:r>
              <a:rPr lang="ka-GE" sz="3200" dirty="0" smtClean="0">
                <a:solidFill>
                  <a:srgbClr val="0070C0"/>
                </a:solidFill>
              </a:rPr>
              <a:t>განვითარების </a:t>
            </a:r>
            <a:r>
              <a:rPr lang="ka-GE" sz="3200" dirty="0">
                <a:solidFill>
                  <a:srgbClr val="0070C0"/>
                </a:solidFill>
              </a:rPr>
              <a:t>ეტაპები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0083"/>
            <a:ext cx="9144000" cy="78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280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6858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ka-GE" sz="3200" dirty="0" smtClean="0">
                <a:solidFill>
                  <a:srgbClr val="002060"/>
                </a:solidFill>
              </a:rPr>
              <a:t/>
            </a:r>
            <a:br>
              <a:rPr lang="ka-GE" sz="3200" dirty="0" smtClean="0">
                <a:solidFill>
                  <a:srgbClr val="002060"/>
                </a:solidFill>
              </a:rPr>
            </a:br>
            <a:r>
              <a:rPr lang="ka-GE" sz="3200" b="1" dirty="0" smtClean="0">
                <a:solidFill>
                  <a:srgbClr val="002060"/>
                </a:solidFill>
              </a:rPr>
              <a:t>გაწეული მომსახურების სტატისტიკა</a:t>
            </a:r>
            <a:r>
              <a:rPr lang="ka-GE" sz="3200" dirty="0">
                <a:solidFill>
                  <a:srgbClr val="002060"/>
                </a:solidFill>
              </a:rPr>
              <a:t/>
            </a:r>
            <a:br>
              <a:rPr lang="ka-GE" sz="3200" dirty="0">
                <a:solidFill>
                  <a:srgbClr val="002060"/>
                </a:solidFill>
              </a:rPr>
            </a:b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066800" y="1066800"/>
            <a:ext cx="7010400" cy="3352800"/>
          </a:xfrm>
        </p:spPr>
        <p:txBody>
          <a:bodyPr/>
          <a:lstStyle/>
          <a:p>
            <a:endParaRPr lang="ka-GE" dirty="0" smtClean="0">
              <a:solidFill>
                <a:srgbClr val="002060"/>
              </a:solidFill>
            </a:endParaRPr>
          </a:p>
          <a:p>
            <a:r>
              <a:rPr lang="ka-GE" sz="1600" dirty="0" smtClean="0">
                <a:solidFill>
                  <a:srgbClr val="002060"/>
                </a:solidFill>
              </a:rPr>
              <a:t>პროგრამის </a:t>
            </a:r>
            <a:r>
              <a:rPr lang="ka-GE" sz="1600" dirty="0">
                <a:solidFill>
                  <a:srgbClr val="002060"/>
                </a:solidFill>
              </a:rPr>
              <a:t>ფარგლებში 2013-2017 </a:t>
            </a:r>
            <a:r>
              <a:rPr lang="ka-GE" sz="1600" dirty="0" smtClean="0">
                <a:solidFill>
                  <a:srgbClr val="002060"/>
                </a:solidFill>
              </a:rPr>
              <a:t>წლებში  დაფიქსირდა </a:t>
            </a:r>
            <a:r>
              <a:rPr lang="ka-GE" sz="1600" dirty="0">
                <a:solidFill>
                  <a:srgbClr val="002060"/>
                </a:solidFill>
              </a:rPr>
              <a:t>4.7 მლნ-ზე მეტი </a:t>
            </a:r>
            <a:r>
              <a:rPr lang="ka-GE" sz="1600" dirty="0" smtClean="0">
                <a:solidFill>
                  <a:srgbClr val="002060"/>
                </a:solidFill>
              </a:rPr>
              <a:t>შემთხვევა</a:t>
            </a:r>
            <a:endParaRPr lang="en-US" sz="1600" dirty="0">
              <a:solidFill>
                <a:srgbClr val="002060"/>
              </a:solidFill>
            </a:endParaRPr>
          </a:p>
          <a:p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583383730"/>
              </p:ext>
            </p:extLst>
          </p:nvPr>
        </p:nvGraphicFramePr>
        <p:xfrm>
          <a:off x="1295400" y="2438400"/>
          <a:ext cx="67056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00359"/>
            <a:ext cx="9154391" cy="78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834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609600"/>
            <a:ext cx="8229600" cy="1066800"/>
          </a:xfrm>
          <a:solidFill>
            <a:srgbClr val="E9F1DB">
              <a:alpha val="92157"/>
            </a:srgbClr>
          </a:solidFill>
        </p:spPr>
        <p:txBody>
          <a:bodyPr>
            <a:normAutofit/>
          </a:bodyPr>
          <a:lstStyle/>
          <a:p>
            <a:r>
              <a:rPr lang="ka-GE" sz="2000" dirty="0">
                <a:solidFill>
                  <a:srgbClr val="002060"/>
                </a:solidFill>
                <a:effectLst/>
              </a:rPr>
              <a:t>საყოველთაო ჯანდაცვის პროგრამის ფარგლებში დამდგარი შემთხვევების რაოდენობის დინამიკა </a:t>
            </a:r>
            <a:r>
              <a:rPr lang="ka-GE" sz="2000" dirty="0" smtClean="0">
                <a:solidFill>
                  <a:srgbClr val="002060"/>
                </a:solidFill>
                <a:effectLst/>
              </a:rPr>
              <a:t>კომპონენტების მიხედვით</a:t>
            </a:r>
            <a:endParaRPr lang="en-US" sz="2000" dirty="0">
              <a:solidFill>
                <a:srgbClr val="00206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1" y="6096000"/>
            <a:ext cx="9133609" cy="779320"/>
          </a:xfrm>
          <a:prstGeom prst="rect">
            <a:avLst/>
          </a:prstGeom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8630049"/>
              </p:ext>
            </p:extLst>
          </p:nvPr>
        </p:nvGraphicFramePr>
        <p:xfrm>
          <a:off x="236392" y="1752600"/>
          <a:ext cx="8681605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90847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229600" cy="914400"/>
          </a:xfrm>
          <a:solidFill>
            <a:srgbClr val="DDE8C6">
              <a:alpha val="60000"/>
            </a:srgbClr>
          </a:solidFill>
        </p:spPr>
        <p:txBody>
          <a:bodyPr>
            <a:normAutofit fontScale="90000"/>
          </a:bodyPr>
          <a:lstStyle/>
          <a:p>
            <a:r>
              <a:rPr lang="ka-GE" sz="2400" dirty="0">
                <a:effectLst/>
              </a:rPr>
              <a:t> </a:t>
            </a:r>
            <a:r>
              <a:rPr lang="en-US" sz="2400" dirty="0">
                <a:effectLst/>
              </a:rPr>
              <a:t/>
            </a:r>
            <a:br>
              <a:rPr lang="en-US" sz="2400" dirty="0">
                <a:effectLst/>
              </a:rPr>
            </a:br>
            <a:r>
              <a:rPr lang="ka-GE" sz="2400" dirty="0">
                <a:solidFill>
                  <a:srgbClr val="002060"/>
                </a:solidFill>
                <a:effectLst/>
              </a:rPr>
              <a:t>საყოველთაო ჯანდაცვის პროგრამის დანახარჯების დინამიკა</a:t>
            </a:r>
            <a:r>
              <a:rPr lang="en-US" sz="2600" dirty="0">
                <a:solidFill>
                  <a:srgbClr val="002060"/>
                </a:solidFill>
                <a:effectLst/>
              </a:rPr>
              <a:t/>
            </a:r>
            <a:br>
              <a:rPr lang="en-US" sz="2600" dirty="0">
                <a:solidFill>
                  <a:srgbClr val="002060"/>
                </a:solidFill>
                <a:effectLst/>
              </a:rPr>
            </a:br>
            <a:endParaRPr lang="en-US" sz="26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9190665"/>
              </p:ext>
            </p:extLst>
          </p:nvPr>
        </p:nvGraphicFramePr>
        <p:xfrm>
          <a:off x="609600" y="1828800"/>
          <a:ext cx="82296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174" y="6044043"/>
            <a:ext cx="9175173" cy="800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63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229600" cy="762000"/>
          </a:xfrm>
          <a:solidFill>
            <a:srgbClr val="DDE8C6">
              <a:alpha val="60000"/>
            </a:srgbClr>
          </a:solidFill>
        </p:spPr>
        <p:txBody>
          <a:bodyPr>
            <a:normAutofit fontScale="90000"/>
          </a:bodyPr>
          <a:lstStyle/>
          <a:p>
            <a:r>
              <a:rPr lang="en-US" sz="2700" dirty="0" smtClean="0">
                <a:solidFill>
                  <a:srgbClr val="002060"/>
                </a:solidFill>
                <a:effectLst/>
              </a:rPr>
              <a:t/>
            </a:r>
            <a:br>
              <a:rPr lang="en-US" sz="2700" dirty="0" smtClean="0">
                <a:solidFill>
                  <a:srgbClr val="002060"/>
                </a:solidFill>
                <a:effectLst/>
              </a:rPr>
            </a:br>
            <a:r>
              <a:rPr lang="ka-GE" sz="2700" dirty="0" smtClean="0">
                <a:solidFill>
                  <a:srgbClr val="002060"/>
                </a:solidFill>
                <a:effectLst/>
              </a:rPr>
              <a:t>ჯანდაცვაზე </a:t>
            </a:r>
            <a:r>
              <a:rPr lang="ka-GE" sz="2700" dirty="0">
                <a:solidFill>
                  <a:srgbClr val="002060"/>
                </a:solidFill>
                <a:effectLst/>
              </a:rPr>
              <a:t>სახელმწიფო დანახარჯების დინამიკა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0853278"/>
              </p:ext>
            </p:extLst>
          </p:nvPr>
        </p:nvGraphicFramePr>
        <p:xfrm>
          <a:off x="533400" y="1524000"/>
          <a:ext cx="8229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3517"/>
            <a:ext cx="9144000" cy="794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76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762000"/>
          </a:xfrm>
          <a:solidFill>
            <a:srgbClr val="D7E4BD">
              <a:alpha val="58824"/>
            </a:srgbClr>
          </a:solidFill>
        </p:spPr>
        <p:txBody>
          <a:bodyPr>
            <a:normAutofit fontScale="90000"/>
          </a:bodyPr>
          <a:lstStyle/>
          <a:p>
            <a:r>
              <a:rPr lang="en-US" sz="2200" dirty="0" smtClean="0">
                <a:solidFill>
                  <a:srgbClr val="002060"/>
                </a:solidFill>
                <a:effectLst/>
              </a:rPr>
              <a:t/>
            </a:r>
            <a:br>
              <a:rPr lang="en-US" sz="2200" dirty="0" smtClean="0">
                <a:solidFill>
                  <a:srgbClr val="002060"/>
                </a:solidFill>
                <a:effectLst/>
              </a:rPr>
            </a:br>
            <a:r>
              <a:rPr lang="ka-GE" sz="2200" dirty="0" smtClean="0">
                <a:solidFill>
                  <a:srgbClr val="002060"/>
                </a:solidFill>
                <a:effectLst/>
              </a:rPr>
              <a:t>ჯანდაცვაზე </a:t>
            </a:r>
            <a:r>
              <a:rPr lang="ka-GE" sz="2200" dirty="0">
                <a:solidFill>
                  <a:srgbClr val="002060"/>
                </a:solidFill>
                <a:effectLst/>
              </a:rPr>
              <a:t>სახელმწიფო დანახარჯების წილი მშპ-დან (%), 2014</a:t>
            </a:r>
            <a:r>
              <a:rPr lang="en-US" dirty="0">
                <a:solidFill>
                  <a:srgbClr val="002060"/>
                </a:solidFill>
                <a:effectLst/>
              </a:rPr>
              <a:t/>
            </a:r>
            <a:br>
              <a:rPr lang="en-US" dirty="0">
                <a:solidFill>
                  <a:srgbClr val="002060"/>
                </a:solidFill>
                <a:effectLst/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0735144"/>
              </p:ext>
            </p:extLst>
          </p:nvPr>
        </p:nvGraphicFramePr>
        <p:xfrm>
          <a:off x="228600" y="1828800"/>
          <a:ext cx="84582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245" y="6061427"/>
            <a:ext cx="9168245" cy="796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79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686800" cy="838200"/>
          </a:xfrm>
          <a:solidFill>
            <a:srgbClr val="DDE8C6">
              <a:alpha val="60000"/>
            </a:srgbClr>
          </a:solidFill>
        </p:spPr>
        <p:txBody>
          <a:bodyPr>
            <a:normAutofit fontScale="90000"/>
          </a:bodyPr>
          <a:lstStyle/>
          <a:p>
            <a:r>
              <a:rPr lang="en-US" sz="2200" dirty="0" smtClean="0">
                <a:effectLst/>
              </a:rPr>
              <a:t/>
            </a:r>
            <a:br>
              <a:rPr lang="en-US" sz="2200" dirty="0" smtClean="0">
                <a:effectLst/>
              </a:rPr>
            </a:br>
            <a:r>
              <a:rPr lang="ka-GE" sz="2200" dirty="0" smtClean="0">
                <a:solidFill>
                  <a:srgbClr val="002060"/>
                </a:solidFill>
                <a:effectLst/>
              </a:rPr>
              <a:t>ჯანდაცვაზე </a:t>
            </a:r>
            <a:r>
              <a:rPr lang="ka-GE" sz="2200" dirty="0">
                <a:solidFill>
                  <a:srgbClr val="002060"/>
                </a:solidFill>
                <a:effectLst/>
              </a:rPr>
              <a:t>ჯიბიდან დანახარჯების </a:t>
            </a:r>
            <a:r>
              <a:rPr lang="ka-GE" sz="2200" dirty="0" smtClean="0">
                <a:solidFill>
                  <a:srgbClr val="002060"/>
                </a:solidFill>
                <a:effectLst/>
              </a:rPr>
              <a:t>%</a:t>
            </a:r>
            <a:r>
              <a:rPr lang="ka-GE" sz="2200" dirty="0">
                <a:solidFill>
                  <a:srgbClr val="002060"/>
                </a:solidFill>
                <a:effectLst/>
              </a:rPr>
              <a:t> </a:t>
            </a:r>
            <a:r>
              <a:rPr lang="ka-GE" sz="2200" dirty="0" smtClean="0">
                <a:solidFill>
                  <a:srgbClr val="FF0000"/>
                </a:solidFill>
                <a:effectLst/>
              </a:rPr>
              <a:t>(წილი)  </a:t>
            </a:r>
            <a:r>
              <a:rPr lang="ka-GE" sz="2200" dirty="0">
                <a:solidFill>
                  <a:srgbClr val="002060"/>
                </a:solidFill>
                <a:effectLst/>
              </a:rPr>
              <a:t>ჯანდაცვაზე მთლიან დანახარჯებში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6255171"/>
              </p:ext>
            </p:extLst>
          </p:nvPr>
        </p:nvGraphicFramePr>
        <p:xfrm>
          <a:off x="533400" y="1905000"/>
          <a:ext cx="8229600" cy="3840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64" y="6094116"/>
            <a:ext cx="9147464" cy="788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13470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8382000" cy="609600"/>
          </a:xfrm>
          <a:solidFill>
            <a:srgbClr val="DDE8C6">
              <a:alpha val="60000"/>
            </a:srgbClr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2060"/>
                </a:solidFill>
                <a:effectLst/>
              </a:rPr>
              <a:t/>
            </a:r>
            <a:br>
              <a:rPr lang="en-US" dirty="0" smtClean="0">
                <a:solidFill>
                  <a:srgbClr val="002060"/>
                </a:solidFill>
                <a:effectLst/>
              </a:rPr>
            </a:br>
            <a:r>
              <a:rPr lang="ka-GE" dirty="0" smtClean="0">
                <a:solidFill>
                  <a:srgbClr val="002060"/>
                </a:solidFill>
                <a:effectLst/>
              </a:rPr>
              <a:t>საერთაშორისო შეფასება</a:t>
            </a:r>
            <a:br>
              <a:rPr lang="ka-GE" dirty="0" smtClean="0">
                <a:solidFill>
                  <a:srgbClr val="002060"/>
                </a:solidFill>
                <a:effectLst/>
              </a:rPr>
            </a:br>
            <a:endParaRPr lang="en-US" dirty="0">
              <a:solidFill>
                <a:srgbClr val="002060"/>
              </a:solidFill>
              <a:effectLst/>
            </a:endParaRPr>
          </a:p>
        </p:txBody>
      </p:sp>
      <p:pic>
        <p:nvPicPr>
          <p:cNvPr id="1030" name="Picture 6" descr="USAID-ის სურათის შედეგი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409" y="1169503"/>
            <a:ext cx="2509969" cy="968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WHO-ის სურათის შედეგი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3809" y="1151403"/>
            <a:ext cx="2776279" cy="1110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WORLD BANK-ის სურათის შედეგი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244" y="1143000"/>
            <a:ext cx="2554874" cy="1021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2192819"/>
            <a:ext cx="8229600" cy="35814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ka-GE" sz="2000" dirty="0" smtClean="0">
                <a:solidFill>
                  <a:srgbClr val="002060"/>
                </a:solidFill>
              </a:rPr>
              <a:t>გაიზარდა ჯანდაცვის სერვისებით მოცვა</a:t>
            </a:r>
            <a:endParaRPr lang="en-US" sz="2000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292376643"/>
              </p:ext>
            </p:extLst>
          </p:nvPr>
        </p:nvGraphicFramePr>
        <p:xfrm>
          <a:off x="1711681" y="2743200"/>
          <a:ext cx="6382837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0083"/>
            <a:ext cx="9144000" cy="78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63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229600" cy="685800"/>
          </a:xfrm>
          <a:solidFill>
            <a:srgbClr val="D7E4BD">
              <a:alpha val="60000"/>
            </a:srgbClr>
          </a:solidFill>
        </p:spPr>
        <p:txBody>
          <a:bodyPr>
            <a:normAutofit fontScale="90000"/>
          </a:bodyPr>
          <a:lstStyle/>
          <a:p>
            <a:r>
              <a:rPr lang="ka-GE" dirty="0" smtClean="0">
                <a:solidFill>
                  <a:srgbClr val="002060"/>
                </a:solidFill>
                <a:effectLst/>
              </a:rPr>
              <a:t/>
            </a:r>
            <a:br>
              <a:rPr lang="ka-GE" dirty="0" smtClean="0">
                <a:solidFill>
                  <a:srgbClr val="002060"/>
                </a:solidFill>
                <a:effectLst/>
              </a:rPr>
            </a:br>
            <a:r>
              <a:rPr lang="ka-GE" dirty="0">
                <a:solidFill>
                  <a:srgbClr val="002060"/>
                </a:solidFill>
                <a:effectLst/>
              </a:rPr>
              <a:t>საერთაშორისო შეფასება</a:t>
            </a:r>
            <a:r>
              <a:rPr lang="ka-GE" dirty="0" smtClean="0">
                <a:solidFill>
                  <a:srgbClr val="002060"/>
                </a:solidFill>
                <a:effectLst/>
              </a:rPr>
              <a:t/>
            </a:r>
            <a:br>
              <a:rPr lang="ka-GE" dirty="0" smtClean="0">
                <a:solidFill>
                  <a:srgbClr val="002060"/>
                </a:solidFill>
                <a:effectLst/>
              </a:rPr>
            </a:br>
            <a:r>
              <a:rPr lang="ka-GE" dirty="0" smtClean="0">
                <a:solidFill>
                  <a:srgbClr val="002060"/>
                </a:solidFill>
                <a:effectLst/>
              </a:rPr>
              <a:t/>
            </a:r>
            <a:br>
              <a:rPr lang="ka-GE" dirty="0" smtClean="0">
                <a:solidFill>
                  <a:srgbClr val="002060"/>
                </a:solidFill>
                <a:effectLst/>
              </a:rPr>
            </a:br>
            <a:r>
              <a:rPr lang="ka-GE" sz="2000" dirty="0" smtClean="0">
                <a:solidFill>
                  <a:srgbClr val="002060"/>
                </a:solidFill>
                <a:effectLst/>
              </a:rPr>
              <a:t>გაიზარდა სერვისების უტილიზაცია</a:t>
            </a:r>
            <a:endParaRPr lang="en-US" sz="2000" dirty="0">
              <a:solidFill>
                <a:srgbClr val="002060"/>
              </a:solidFill>
              <a:effectLst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6200" y="1867021"/>
            <a:ext cx="8991600" cy="4267200"/>
          </a:xfrm>
        </p:spPr>
        <p:txBody>
          <a:bodyPr/>
          <a:lstStyle/>
          <a:p>
            <a:pPr marL="0" indent="0">
              <a:buNone/>
            </a:pPr>
            <a:r>
              <a:rPr lang="ka-GE" sz="1800" dirty="0"/>
              <a:t> </a:t>
            </a:r>
            <a:r>
              <a:rPr lang="ka-GE" sz="1800" dirty="0" smtClean="0"/>
              <a:t> </a:t>
            </a:r>
            <a:r>
              <a:rPr lang="ka-GE" sz="1800" dirty="0" smtClean="0">
                <a:solidFill>
                  <a:srgbClr val="002060"/>
                </a:solidFill>
              </a:rPr>
              <a:t>       </a:t>
            </a:r>
            <a:r>
              <a:rPr lang="ka-GE" sz="1800" b="0" dirty="0" smtClean="0">
                <a:solidFill>
                  <a:srgbClr val="002060"/>
                </a:solidFill>
              </a:rPr>
              <a:t>ერთ სულ მოსახლეზე                                                      100  სულ მოსახლეზე</a:t>
            </a:r>
          </a:p>
          <a:p>
            <a:pPr marL="0" indent="0">
              <a:buNone/>
            </a:pPr>
            <a:r>
              <a:rPr lang="ka-GE" sz="1800" b="0" dirty="0" smtClean="0">
                <a:solidFill>
                  <a:srgbClr val="002060"/>
                </a:solidFill>
              </a:rPr>
              <a:t>   ამბულატორიული მიმართვა                                             ჰოსპიტალური მიმართვა     </a:t>
            </a:r>
          </a:p>
          <a:p>
            <a:pPr marL="0" indent="0">
              <a:buNone/>
            </a:pPr>
            <a:endParaRPr lang="ka-GE" sz="1800" dirty="0"/>
          </a:p>
          <a:p>
            <a:pPr marL="0" indent="0">
              <a:buNone/>
            </a:pPr>
            <a:endParaRPr lang="ka-GE" sz="1800" dirty="0" smtClean="0"/>
          </a:p>
          <a:p>
            <a:pPr marL="0" indent="0">
              <a:buNone/>
            </a:pPr>
            <a:r>
              <a:rPr lang="ka-GE" sz="1800" dirty="0" smtClean="0"/>
              <a:t>          </a:t>
            </a: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4140178384"/>
              </p:ext>
            </p:extLst>
          </p:nvPr>
        </p:nvGraphicFramePr>
        <p:xfrm>
          <a:off x="-152400" y="2514600"/>
          <a:ext cx="46482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045227661"/>
              </p:ext>
            </p:extLst>
          </p:nvPr>
        </p:nvGraphicFramePr>
        <p:xfrm>
          <a:off x="4724400" y="2438400"/>
          <a:ext cx="39624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0083"/>
            <a:ext cx="9144000" cy="78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67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Graphic spid="12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8229600" cy="91440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ka-GE" dirty="0" smtClean="0">
                <a:solidFill>
                  <a:srgbClr val="002060"/>
                </a:solidFill>
                <a:effectLst/>
              </a:rPr>
              <a:t>პროგრამის მიზანი</a:t>
            </a:r>
            <a:endParaRPr lang="en-US" dirty="0">
              <a:solidFill>
                <a:srgbClr val="002060"/>
              </a:solidFill>
              <a:effectLst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7176845"/>
              </p:ext>
            </p:extLst>
          </p:nvPr>
        </p:nvGraphicFramePr>
        <p:xfrm>
          <a:off x="457200" y="1295400"/>
          <a:ext cx="82296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4726"/>
            <a:ext cx="9144000" cy="796738"/>
          </a:xfrm>
          <a:prstGeom prst="rect">
            <a:avLst/>
          </a:prstGeom>
        </p:spPr>
      </p:pic>
      <p:pic>
        <p:nvPicPr>
          <p:cNvPr id="2050" name="Picture 2" descr="universal health care-ის სურათის შედეგი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267200"/>
            <a:ext cx="2666999" cy="1638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19054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85800"/>
            <a:ext cx="8229600" cy="838200"/>
          </a:xfrm>
          <a:solidFill>
            <a:srgbClr val="EBF1DE">
              <a:alpha val="89804"/>
            </a:srgbClr>
          </a:solidFill>
        </p:spPr>
        <p:txBody>
          <a:bodyPr>
            <a:normAutofit/>
          </a:bodyPr>
          <a:lstStyle/>
          <a:p>
            <a:r>
              <a:rPr lang="ka-GE" sz="2800" dirty="0">
                <a:solidFill>
                  <a:srgbClr val="002060"/>
                </a:solidFill>
                <a:effectLst/>
              </a:rPr>
              <a:t>საერთაშორისო შეფასება</a:t>
            </a:r>
            <a:endParaRPr lang="en-US" sz="2800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8401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a-GE" sz="1800" dirty="0" smtClean="0">
                <a:solidFill>
                  <a:srgbClr val="002060"/>
                </a:solidFill>
              </a:rPr>
              <a:t>                                 </a:t>
            </a:r>
            <a:r>
              <a:rPr lang="en-US" sz="1800" dirty="0" smtClean="0">
                <a:solidFill>
                  <a:srgbClr val="002060"/>
                </a:solidFill>
              </a:rPr>
              <a:t>USAID-</a:t>
            </a:r>
            <a:r>
              <a:rPr lang="ka-GE" sz="1800" dirty="0" smtClean="0">
                <a:solidFill>
                  <a:srgbClr val="002060"/>
                </a:solidFill>
              </a:rPr>
              <a:t>ის 2014 წლის კვლევის თანახმად</a:t>
            </a:r>
          </a:p>
          <a:p>
            <a:pPr marL="0" indent="0" algn="ctr">
              <a:buNone/>
            </a:pPr>
            <a:r>
              <a:rPr lang="ka-GE" sz="1800" dirty="0" smtClean="0">
                <a:solidFill>
                  <a:srgbClr val="002060"/>
                </a:solidFill>
              </a:rPr>
              <a:t> </a:t>
            </a:r>
            <a:r>
              <a:rPr lang="ka-GE" sz="2000" dirty="0" smtClean="0">
                <a:solidFill>
                  <a:srgbClr val="002060"/>
                </a:solidFill>
              </a:rPr>
              <a:t>ბენეფიციართა</a:t>
            </a:r>
          </a:p>
          <a:p>
            <a:pPr marL="0" indent="0">
              <a:buNone/>
            </a:pPr>
            <a:endParaRPr lang="ka-GE" sz="2000" b="0" dirty="0" smtClean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a-GE" sz="1800" b="0" dirty="0">
                <a:solidFill>
                  <a:srgbClr val="002060"/>
                </a:solidFill>
              </a:rPr>
              <a:t>80.3% </a:t>
            </a:r>
            <a:r>
              <a:rPr lang="ka-GE" sz="1800" b="0" dirty="0" smtClean="0">
                <a:solidFill>
                  <a:srgbClr val="002060"/>
                </a:solidFill>
              </a:rPr>
              <a:t>კმაყოფილია </a:t>
            </a:r>
            <a:r>
              <a:rPr lang="ka-GE" sz="1800" b="0" dirty="0">
                <a:solidFill>
                  <a:srgbClr val="002060"/>
                </a:solidFill>
              </a:rPr>
              <a:t>საყოველთაო ჯანდაცვის პროგრამით მიღებული ამბულატორიული </a:t>
            </a:r>
            <a:r>
              <a:rPr lang="ka-GE" sz="1800" b="0" dirty="0" smtClean="0">
                <a:solidFill>
                  <a:srgbClr val="002060"/>
                </a:solidFill>
              </a:rPr>
              <a:t>სერვისით;</a:t>
            </a:r>
          </a:p>
          <a:p>
            <a:pPr marL="0" indent="0">
              <a:buNone/>
            </a:pPr>
            <a:endParaRPr lang="ka-GE" sz="1800" b="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a-GE" sz="1800" b="0" dirty="0" smtClean="0">
                <a:solidFill>
                  <a:srgbClr val="002060"/>
                </a:solidFill>
              </a:rPr>
              <a:t>96.4</a:t>
            </a:r>
            <a:r>
              <a:rPr lang="ka-GE" sz="1800" b="0" dirty="0">
                <a:solidFill>
                  <a:srgbClr val="002060"/>
                </a:solidFill>
              </a:rPr>
              <a:t>% </a:t>
            </a:r>
            <a:r>
              <a:rPr lang="ka-GE" sz="1800" b="0" dirty="0" smtClean="0">
                <a:solidFill>
                  <a:srgbClr val="002060"/>
                </a:solidFill>
              </a:rPr>
              <a:t>კმაყოფილია  ჰოსპიტალურ </a:t>
            </a:r>
            <a:r>
              <a:rPr lang="ka-GE" sz="1800" b="0" dirty="0">
                <a:solidFill>
                  <a:srgbClr val="002060"/>
                </a:solidFill>
              </a:rPr>
              <a:t>დონეზე მიღებული გადაუდებელი სამედიცინო </a:t>
            </a:r>
            <a:r>
              <a:rPr lang="ka-GE" sz="1800" b="0" dirty="0" smtClean="0">
                <a:solidFill>
                  <a:srgbClr val="002060"/>
                </a:solidFill>
              </a:rPr>
              <a:t>მომსახურებით;</a:t>
            </a:r>
          </a:p>
          <a:p>
            <a:pPr marL="0" indent="0">
              <a:buNone/>
            </a:pPr>
            <a:endParaRPr lang="ka-GE" sz="1800" b="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a-GE" sz="1800" b="0" dirty="0" smtClean="0">
                <a:solidFill>
                  <a:srgbClr val="002060"/>
                </a:solidFill>
              </a:rPr>
              <a:t>77% -მა აღნიშნა, რომ საყოველთაო </a:t>
            </a:r>
            <a:r>
              <a:rPr lang="ka-GE" sz="1800" b="0" dirty="0">
                <a:solidFill>
                  <a:srgbClr val="002060"/>
                </a:solidFill>
              </a:rPr>
              <a:t>ჯანდაცვის </a:t>
            </a:r>
            <a:r>
              <a:rPr lang="ka-GE" sz="1800" b="0" dirty="0" smtClean="0">
                <a:solidFill>
                  <a:srgbClr val="002060"/>
                </a:solidFill>
              </a:rPr>
              <a:t>პროგრამამ  გაზარდა ფინანსური </a:t>
            </a:r>
            <a:r>
              <a:rPr lang="ka-GE" sz="1800" b="0" dirty="0">
                <a:solidFill>
                  <a:srgbClr val="002060"/>
                </a:solidFill>
              </a:rPr>
              <a:t>ხელმისაწვდომობა ამბულატორიულ და სტაციონარულ </a:t>
            </a:r>
            <a:r>
              <a:rPr lang="ka-GE" sz="1800" b="0" dirty="0" smtClean="0">
                <a:solidFill>
                  <a:srgbClr val="002060"/>
                </a:solidFill>
              </a:rPr>
              <a:t>სერვისებზე</a:t>
            </a:r>
            <a:endParaRPr lang="en-US" sz="1800" b="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0083"/>
            <a:ext cx="9144000" cy="78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4623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09600" y="533400"/>
            <a:ext cx="8229600" cy="9144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ka-GE" sz="2000" dirty="0" smtClean="0">
                <a:effectLst/>
              </a:rPr>
              <a:t/>
            </a:r>
            <a:br>
              <a:rPr lang="ka-GE" sz="2000" dirty="0" smtClean="0">
                <a:effectLst/>
              </a:rPr>
            </a:br>
            <a:r>
              <a:rPr lang="ka-GE" sz="2000" dirty="0" smtClean="0">
                <a:solidFill>
                  <a:srgbClr val="002060"/>
                </a:solidFill>
                <a:effectLst/>
              </a:rPr>
              <a:t/>
            </a:r>
            <a:br>
              <a:rPr lang="ka-GE" sz="2000" dirty="0" smtClean="0">
                <a:solidFill>
                  <a:srgbClr val="002060"/>
                </a:solidFill>
                <a:effectLst/>
              </a:rPr>
            </a:br>
            <a:r>
              <a:rPr lang="ka-GE" sz="2000" dirty="0" smtClean="0">
                <a:solidFill>
                  <a:srgbClr val="002060"/>
                </a:solidFill>
                <a:effectLst/>
              </a:rPr>
              <a:t>ჯანდაცვის </a:t>
            </a:r>
            <a:r>
              <a:rPr lang="ka-GE" sz="2000" dirty="0">
                <a:solidFill>
                  <a:srgbClr val="002060"/>
                </a:solidFill>
                <a:effectLst/>
              </a:rPr>
              <a:t>სერვისებზე უზრუნველყოფის შეფასების რამდენიმე ინდიკატორი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7278011"/>
              </p:ext>
            </p:extLst>
          </p:nvPr>
        </p:nvGraphicFramePr>
        <p:xfrm>
          <a:off x="457200" y="1752600"/>
          <a:ext cx="83820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0083"/>
            <a:ext cx="9144000" cy="78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66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229600" cy="8382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ka-GE" sz="2800" dirty="0" smtClean="0">
                <a:solidFill>
                  <a:srgbClr val="002060"/>
                </a:solidFill>
                <a:effectLst/>
              </a:rPr>
              <a:t>გამოწვევები და დაგეგმილი საიხლეები</a:t>
            </a:r>
            <a:endParaRPr lang="en-US" sz="2800" dirty="0">
              <a:solidFill>
                <a:srgbClr val="002060"/>
              </a:solidFill>
              <a:effectLst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66618"/>
            <a:ext cx="9144000" cy="787918"/>
          </a:xfrm>
        </p:spPr>
      </p:pic>
      <p:sp>
        <p:nvSpPr>
          <p:cNvPr id="5" name="Rectangle 4"/>
          <p:cNvSpPr/>
          <p:nvPr/>
        </p:nvSpPr>
        <p:spPr>
          <a:xfrm>
            <a:off x="762000" y="1828800"/>
            <a:ext cx="8077200" cy="838200"/>
          </a:xfrm>
          <a:prstGeom prst="rect">
            <a:avLst/>
          </a:prstGeom>
          <a:solidFill>
            <a:srgbClr val="E6E0EC">
              <a:alpha val="7098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>
              <a:buNone/>
            </a:pPr>
            <a:endParaRPr lang="ka-GE" dirty="0" smtClean="0">
              <a:solidFill>
                <a:srgbClr val="002060"/>
              </a:solidFill>
            </a:endParaRPr>
          </a:p>
          <a:p>
            <a:pPr marL="0" lvl="0" indent="0" algn="ctr">
              <a:buNone/>
            </a:pPr>
            <a:endParaRPr lang="ka-GE" dirty="0">
              <a:solidFill>
                <a:srgbClr val="002060"/>
              </a:solidFill>
            </a:endParaRPr>
          </a:p>
          <a:p>
            <a:pPr marL="0" lvl="0" indent="0" algn="ctr">
              <a:buNone/>
            </a:pPr>
            <a:r>
              <a:rPr lang="ka-GE" dirty="0" smtClean="0">
                <a:solidFill>
                  <a:srgbClr val="002060"/>
                </a:solidFill>
              </a:rPr>
              <a:t>ჯანდაცვაზე </a:t>
            </a:r>
            <a:r>
              <a:rPr lang="ka-GE" dirty="0">
                <a:solidFill>
                  <a:srgbClr val="002060"/>
                </a:solidFill>
              </a:rPr>
              <a:t>სახელმწიფო დანახარჯები კვლავ დაბალია ევროპის ქვეყნებთან შედარებით</a:t>
            </a:r>
          </a:p>
          <a:p>
            <a:pPr marL="0" lvl="0" indent="0">
              <a:buNone/>
            </a:pPr>
            <a:endParaRPr lang="en-US" dirty="0"/>
          </a:p>
          <a:p>
            <a:pPr algn="ctr"/>
            <a:endParaRPr lang="en-US" dirty="0">
              <a:solidFill>
                <a:srgbClr val="0066C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6400" y="4038600"/>
            <a:ext cx="6248400" cy="685800"/>
          </a:xfrm>
          <a:prstGeom prst="rect">
            <a:avLst/>
          </a:prstGeom>
          <a:solidFill>
            <a:srgbClr val="E6E0EC">
              <a:alpha val="6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ka-GE" dirty="0">
                <a:solidFill>
                  <a:srgbClr val="002060"/>
                </a:solidFill>
              </a:rPr>
              <a:t>მთავრობა </a:t>
            </a:r>
            <a:r>
              <a:rPr lang="ka-GE" dirty="0" smtClean="0">
                <a:solidFill>
                  <a:srgbClr val="002060"/>
                </a:solidFill>
              </a:rPr>
              <a:t>ყოველწლი</a:t>
            </a:r>
            <a:r>
              <a:rPr lang="ka-GE" dirty="0">
                <a:solidFill>
                  <a:srgbClr val="002060"/>
                </a:solidFill>
              </a:rPr>
              <a:t>უ</a:t>
            </a:r>
            <a:r>
              <a:rPr lang="ka-GE" dirty="0" smtClean="0">
                <a:solidFill>
                  <a:srgbClr val="002060"/>
                </a:solidFill>
              </a:rPr>
              <a:t>რად </a:t>
            </a:r>
            <a:r>
              <a:rPr lang="ka-GE" dirty="0">
                <a:solidFill>
                  <a:srgbClr val="002060"/>
                </a:solidFill>
              </a:rPr>
              <a:t>ზრდის ჯანდაცვაზე გამოყოფილი თანხების ოდენობას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4572000" y="2895600"/>
            <a:ext cx="533400" cy="990600"/>
          </a:xfrm>
          <a:prstGeom prst="downArrow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5985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dirty="0" smtClean="0"/>
          </a:p>
          <a:p>
            <a:endParaRPr lang="ka-GE" dirty="0"/>
          </a:p>
          <a:p>
            <a:pPr marL="0" indent="0">
              <a:buNone/>
            </a:pPr>
            <a:r>
              <a:rPr lang="ka-GE" dirty="0" smtClean="0"/>
              <a:t>                                                       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8229600" cy="9144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ka-GE" sz="2800" dirty="0" smtClean="0">
                <a:solidFill>
                  <a:srgbClr val="002060"/>
                </a:solidFill>
                <a:effectLst/>
              </a:rPr>
              <a:t>გამოწვევები და დაგეგმილი საიხლეები</a:t>
            </a:r>
            <a:endParaRPr lang="en-US" sz="2800" dirty="0">
              <a:solidFill>
                <a:srgbClr val="00206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0" y="2123209"/>
            <a:ext cx="6400800" cy="685800"/>
          </a:xfrm>
          <a:prstGeom prst="rect">
            <a:avLst/>
          </a:prstGeom>
          <a:solidFill>
            <a:srgbClr val="C6D9F1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>
                <a:solidFill>
                  <a:srgbClr val="002060"/>
                </a:solidFill>
              </a:rPr>
              <a:t>მაღალია ამბულატორიულ მედიკამენტებზე დანახარჯები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4648200" y="2971800"/>
            <a:ext cx="381000" cy="838200"/>
          </a:xfrm>
          <a:prstGeom prst="downArrow">
            <a:avLst/>
          </a:prstGeom>
          <a:solidFill>
            <a:srgbClr val="C6D9F1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6800" y="3962400"/>
            <a:ext cx="7162800" cy="914400"/>
          </a:xfrm>
          <a:prstGeom prst="rect">
            <a:avLst/>
          </a:prstGeom>
          <a:solidFill>
            <a:srgbClr val="C6D9F1">
              <a:alpha val="3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ka-GE" dirty="0">
                <a:solidFill>
                  <a:srgbClr val="002060"/>
                </a:solidFill>
              </a:rPr>
              <a:t>ქრონიკული დაავადებების სამკურნალო მედიკამენტების პროგრამის გაფართოება მოსარგებლეების და მედიკამენტების ჩამონათვალის </a:t>
            </a:r>
            <a:r>
              <a:rPr lang="ka-GE" dirty="0" smtClean="0">
                <a:solidFill>
                  <a:srgbClr val="002060"/>
                </a:solidFill>
              </a:rPr>
              <a:t>მიმართულებით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0083"/>
            <a:ext cx="9144000" cy="78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303532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09600"/>
            <a:ext cx="82296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83327" y="1680907"/>
            <a:ext cx="5791200" cy="762000"/>
          </a:xfrm>
          <a:prstGeom prst="rect">
            <a:avLst/>
          </a:prstGeom>
          <a:solidFill>
            <a:srgbClr val="FFFF66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ka-GE" dirty="0">
                <a:solidFill>
                  <a:srgbClr val="002060"/>
                </a:solidFill>
              </a:rPr>
              <a:t>დასანერგია შესყიდვების და ხარჯების შეკავების ახალი მექანიზმები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 rot="2265132">
            <a:off x="1713459" y="2485735"/>
            <a:ext cx="424295" cy="1129335"/>
          </a:xfrm>
          <a:prstGeom prst="downArrow">
            <a:avLst/>
          </a:prstGeom>
          <a:solidFill>
            <a:srgbClr val="FFFF66">
              <a:alpha val="1607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507" y="3733800"/>
            <a:ext cx="2788185" cy="1037267"/>
          </a:xfrm>
          <a:prstGeom prst="rect">
            <a:avLst/>
          </a:prstGeom>
          <a:solidFill>
            <a:srgbClr val="FFFF66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ka-GE" dirty="0">
                <a:solidFill>
                  <a:srgbClr val="002060"/>
                </a:solidFill>
              </a:rPr>
              <a:t>აქტიური შესყიდვის ინსტრუმენტების დანერგვა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4267198" y="2643927"/>
            <a:ext cx="412173" cy="982826"/>
          </a:xfrm>
          <a:prstGeom prst="downArrow">
            <a:avLst/>
          </a:prstGeom>
          <a:solidFill>
            <a:srgbClr val="FFFF66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17269" y="3724325"/>
            <a:ext cx="2712029" cy="1056216"/>
          </a:xfrm>
          <a:prstGeom prst="rect">
            <a:avLst/>
          </a:prstGeom>
          <a:solidFill>
            <a:srgbClr val="FFFF66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ka-GE" dirty="0" smtClean="0">
                <a:solidFill>
                  <a:srgbClr val="002060"/>
                </a:solidFill>
              </a:rPr>
              <a:t>სელექტიური კონტრაქტირების გაფართოება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Down Arrow 8"/>
          <p:cNvSpPr/>
          <p:nvPr/>
        </p:nvSpPr>
        <p:spPr>
          <a:xfrm rot="19937043">
            <a:off x="7020893" y="2535351"/>
            <a:ext cx="351558" cy="1036921"/>
          </a:xfrm>
          <a:prstGeom prst="downArrow">
            <a:avLst/>
          </a:prstGeom>
          <a:solidFill>
            <a:srgbClr val="FFFF66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36673" y="3704267"/>
            <a:ext cx="2855546" cy="1076274"/>
          </a:xfrm>
          <a:prstGeom prst="rect">
            <a:avLst/>
          </a:prstGeom>
          <a:solidFill>
            <a:srgbClr val="FFFF66">
              <a:alpha val="2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ka-GE" sz="1400" dirty="0" smtClean="0">
                <a:solidFill>
                  <a:srgbClr val="002060"/>
                </a:solidFill>
              </a:rPr>
              <a:t>შედეგებზე</a:t>
            </a:r>
          </a:p>
          <a:p>
            <a:pPr lvl="1" algn="ctr"/>
            <a:r>
              <a:rPr lang="ka-GE" sz="1400" dirty="0" smtClean="0">
                <a:solidFill>
                  <a:srgbClr val="002060"/>
                </a:solidFill>
              </a:rPr>
              <a:t>ორიენტირებული </a:t>
            </a:r>
            <a:r>
              <a:rPr lang="ka-GE" sz="1400" dirty="0">
                <a:solidFill>
                  <a:srgbClr val="002060"/>
                </a:solidFill>
              </a:rPr>
              <a:t>მომსახურების ანაზღაურების მექანიზმების დანერგვა</a:t>
            </a:r>
            <a:endParaRPr lang="en-US" sz="1400" dirty="0">
              <a:solidFill>
                <a:srgbClr val="00206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3547"/>
            <a:ext cx="9144000" cy="78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608137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569" y="762000"/>
            <a:ext cx="8229600" cy="3840163"/>
          </a:xfrm>
        </p:spPr>
        <p:txBody>
          <a:bodyPr/>
          <a:lstStyle/>
          <a:p>
            <a:pPr marL="0" indent="0" algn="ctr">
              <a:buNone/>
            </a:pPr>
            <a:endParaRPr lang="ka-GE" sz="30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ka-GE" sz="30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ka-GE" sz="3000" dirty="0" smtClean="0">
                <a:solidFill>
                  <a:srgbClr val="002060"/>
                </a:solidFill>
              </a:rPr>
              <a:t>მადლობა ყურადღებისთვის</a:t>
            </a:r>
            <a:endParaRPr lang="en-US" sz="3000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0083"/>
            <a:ext cx="9144000" cy="787918"/>
          </a:xfrm>
          <a:prstGeom prst="rect">
            <a:avLst/>
          </a:prstGeom>
        </p:spPr>
      </p:pic>
      <p:pic>
        <p:nvPicPr>
          <p:cNvPr id="1026" name="Picture 2" descr="D:\Users\tbakradze\Desktop\healthcare01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1012"/>
            <a:ext cx="7696200" cy="34478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245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8229600" cy="9906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ka-GE" sz="2400" b="0" dirty="0" smtClean="0">
                <a:solidFill>
                  <a:srgbClr val="002060"/>
                </a:solidFill>
                <a:effectLst/>
              </a:rPr>
              <a:t/>
            </a:r>
            <a:br>
              <a:rPr lang="ka-GE" sz="2400" b="0" dirty="0" smtClean="0">
                <a:solidFill>
                  <a:srgbClr val="002060"/>
                </a:solidFill>
                <a:effectLst/>
              </a:rPr>
            </a:br>
            <a:r>
              <a:rPr lang="ka-GE" sz="2400" b="0" dirty="0" smtClean="0">
                <a:solidFill>
                  <a:srgbClr val="002060"/>
                </a:solidFill>
                <a:effectLst/>
              </a:rPr>
              <a:t>2012 </a:t>
            </a:r>
            <a:r>
              <a:rPr lang="ka-GE" sz="2400" b="0" dirty="0">
                <a:solidFill>
                  <a:srgbClr val="002060"/>
                </a:solidFill>
                <a:effectLst/>
              </a:rPr>
              <a:t>წლის </a:t>
            </a:r>
            <a:r>
              <a:rPr lang="ka-GE" sz="2400" b="0" dirty="0" smtClean="0">
                <a:solidFill>
                  <a:srgbClr val="002060"/>
                </a:solidFill>
                <a:effectLst/>
              </a:rPr>
              <a:t>ბოლოს </a:t>
            </a:r>
            <a:r>
              <a:rPr lang="ka-GE" sz="2400" b="0" dirty="0">
                <a:solidFill>
                  <a:srgbClr val="002060"/>
                </a:solidFill>
                <a:effectLst/>
              </a:rPr>
              <a:t>სახელმწიფო სამედიცინო დაზღვევამ მოიცვა </a:t>
            </a:r>
            <a:r>
              <a:rPr lang="ka-GE" sz="2400" b="0" dirty="0" smtClean="0">
                <a:solidFill>
                  <a:srgbClr val="002060"/>
                </a:solidFill>
                <a:effectLst/>
              </a:rPr>
              <a:t>1.6 </a:t>
            </a:r>
            <a:r>
              <a:rPr lang="ka-GE" sz="2400" b="0" dirty="0">
                <a:solidFill>
                  <a:srgbClr val="002060"/>
                </a:solidFill>
                <a:effectLst/>
              </a:rPr>
              <a:t>მლნ ადამიანი</a:t>
            </a:r>
            <a:r>
              <a:rPr lang="en-US" b="0" dirty="0">
                <a:solidFill>
                  <a:srgbClr val="0070C0"/>
                </a:solidFill>
                <a:effectLst/>
              </a:rPr>
              <a:t/>
            </a:r>
            <a:br>
              <a:rPr lang="en-US" b="0" dirty="0">
                <a:solidFill>
                  <a:srgbClr val="0070C0"/>
                </a:solidFill>
                <a:effectLst/>
              </a:rPr>
            </a:br>
            <a:endParaRPr lang="en-US" b="0" dirty="0">
              <a:solidFill>
                <a:srgbClr val="0070C0"/>
              </a:solidFill>
              <a:effectLst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7387487"/>
              </p:ext>
            </p:extLst>
          </p:nvPr>
        </p:nvGraphicFramePr>
        <p:xfrm>
          <a:off x="533400" y="1524000"/>
          <a:ext cx="8305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2" y="6102825"/>
            <a:ext cx="9123218" cy="786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03295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ka-GE" sz="2800" dirty="0" smtClean="0">
                <a:solidFill>
                  <a:srgbClr val="002060"/>
                </a:solidFill>
                <a:effectLst/>
              </a:rPr>
              <a:t/>
            </a:r>
            <a:br>
              <a:rPr lang="ka-GE" sz="2800" dirty="0" smtClean="0">
                <a:solidFill>
                  <a:srgbClr val="002060"/>
                </a:solidFill>
                <a:effectLst/>
              </a:rPr>
            </a:br>
            <a:r>
              <a:rPr lang="ka-GE" sz="2800" dirty="0" smtClean="0">
                <a:solidFill>
                  <a:srgbClr val="002060"/>
                </a:solidFill>
                <a:effectLst/>
              </a:rPr>
              <a:t/>
            </a:r>
            <a:br>
              <a:rPr lang="ka-GE" sz="2800" dirty="0" smtClean="0">
                <a:solidFill>
                  <a:srgbClr val="002060"/>
                </a:solidFill>
                <a:effectLst/>
              </a:rPr>
            </a:br>
            <a:r>
              <a:rPr lang="ka-GE" sz="2800" dirty="0" smtClean="0">
                <a:solidFill>
                  <a:srgbClr val="002060"/>
                </a:solidFill>
                <a:effectLst/>
              </a:rPr>
              <a:t/>
            </a:r>
            <a:br>
              <a:rPr lang="ka-GE" sz="2800" dirty="0" smtClean="0">
                <a:solidFill>
                  <a:srgbClr val="002060"/>
                </a:solidFill>
                <a:effectLst/>
              </a:rPr>
            </a:br>
            <a:r>
              <a:rPr lang="ka-GE" sz="2800" dirty="0" smtClean="0"/>
              <a:t/>
            </a:r>
            <a:br>
              <a:rPr lang="ka-GE" sz="2800" dirty="0" smtClean="0"/>
            </a:br>
            <a:endParaRPr lang="en-US" sz="2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000"/>
            <a:ext cx="9144000" cy="838200"/>
          </a:xfrm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904920567"/>
              </p:ext>
            </p:extLst>
          </p:nvPr>
        </p:nvGraphicFramePr>
        <p:xfrm>
          <a:off x="533400" y="762000"/>
          <a:ext cx="81534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98054631"/>
              </p:ext>
            </p:extLst>
          </p:nvPr>
        </p:nvGraphicFramePr>
        <p:xfrm>
          <a:off x="1371600" y="1752600"/>
          <a:ext cx="6553200" cy="393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26358928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2581353"/>
              </p:ext>
            </p:extLst>
          </p:nvPr>
        </p:nvGraphicFramePr>
        <p:xfrm>
          <a:off x="574964" y="1828800"/>
          <a:ext cx="8229600" cy="3840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0083"/>
            <a:ext cx="9144000" cy="78791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81891" y="685800"/>
            <a:ext cx="8233064" cy="838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ka-GE" sz="2800" dirty="0" smtClean="0">
                <a:solidFill>
                  <a:srgbClr val="002060"/>
                </a:solidFill>
              </a:rPr>
              <a:t>უპრეცედენტოდ გაიზარდა ჯანდაცვის ბიუჯეტი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645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04800" y="762000"/>
            <a:ext cx="8229600" cy="3840163"/>
          </a:xfrm>
        </p:spPr>
        <p:txBody>
          <a:bodyPr/>
          <a:lstStyle/>
          <a:p>
            <a:pPr marL="0" indent="0">
              <a:buNone/>
            </a:pPr>
            <a:r>
              <a:rPr lang="ka-GE" dirty="0" smtClean="0"/>
              <a:t>                   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65177461"/>
              </p:ext>
            </p:extLst>
          </p:nvPr>
        </p:nvGraphicFramePr>
        <p:xfrm>
          <a:off x="1260763" y="134566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linic-ის სურათის შედეგი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639862"/>
            <a:ext cx="1672936" cy="1425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626918" y="626994"/>
            <a:ext cx="8233064" cy="1125606"/>
            <a:chOff x="811944" y="70821"/>
            <a:chExt cx="7895814" cy="873386"/>
          </a:xfrm>
        </p:grpSpPr>
        <p:sp>
          <p:nvSpPr>
            <p:cNvPr id="9" name="Rectangle 8"/>
            <p:cNvSpPr/>
            <p:nvPr/>
          </p:nvSpPr>
          <p:spPr>
            <a:xfrm>
              <a:off x="811944" y="70821"/>
              <a:ext cx="7895814" cy="70950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r>
                <a:rPr lang="ka-GE" sz="2000" dirty="0" smtClean="0">
                  <a:solidFill>
                    <a:srgbClr val="002060"/>
                  </a:solidFill>
                </a:rPr>
                <a:t>პროგრამის მოსარგებლეს უფლება აქვს, თავად აირჩიოს სამკურნალო დაწესებულება საქართველოს მასშტაბით</a:t>
              </a:r>
              <a:endParaRPr lang="en-US" sz="2000" dirty="0">
                <a:solidFill>
                  <a:srgbClr val="002060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19207" y="76195"/>
              <a:ext cx="7008210" cy="8680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8016" tIns="73152" rIns="128016" bIns="73152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800" kern="1200" dirty="0">
                <a:solidFill>
                  <a:srgbClr val="0070C0"/>
                </a:solidFill>
              </a:endParaRPr>
            </a:p>
          </p:txBody>
        </p:sp>
      </p:grpSp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6081667"/>
            <a:ext cx="9130145" cy="786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68999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1" y="685800"/>
            <a:ext cx="2971800" cy="7493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038600" y="381000"/>
            <a:ext cx="4648200" cy="5745163"/>
          </a:xfrm>
        </p:spPr>
        <p:txBody>
          <a:bodyPr/>
          <a:lstStyle/>
          <a:p>
            <a:pPr marL="0" indent="0">
              <a:buNone/>
            </a:pPr>
            <a:r>
              <a:rPr lang="ka-GE" dirty="0" smtClean="0"/>
              <a:t> </a:t>
            </a:r>
          </a:p>
          <a:p>
            <a:pPr marL="0" indent="0">
              <a:buNone/>
            </a:pPr>
            <a:endParaRPr lang="ka-GE" dirty="0"/>
          </a:p>
          <a:p>
            <a:pPr marL="0" lvl="0" indent="0" algn="ctr">
              <a:buNone/>
            </a:pPr>
            <a:r>
              <a:rPr lang="en-US" sz="2000" b="1" dirty="0">
                <a:solidFill>
                  <a:srgbClr val="002060"/>
                </a:solidFill>
              </a:rPr>
              <a:t>I </a:t>
            </a:r>
            <a:r>
              <a:rPr lang="ka-GE" sz="2000" b="1" dirty="0">
                <a:solidFill>
                  <a:srgbClr val="002060"/>
                </a:solidFill>
              </a:rPr>
              <a:t>ფაზა - 2013 წლის 28 თებერვალი </a:t>
            </a:r>
            <a:r>
              <a:rPr lang="ka-GE" sz="2000" b="1" dirty="0" smtClean="0">
                <a:solidFill>
                  <a:srgbClr val="002060"/>
                </a:solidFill>
              </a:rPr>
              <a:t>    (</a:t>
            </a:r>
            <a:r>
              <a:rPr lang="ka-GE" sz="2000" b="1" dirty="0">
                <a:solidFill>
                  <a:srgbClr val="002060"/>
                </a:solidFill>
              </a:rPr>
              <a:t>მინიმალური პაკეტი</a:t>
            </a:r>
            <a:r>
              <a:rPr lang="ka-GE" sz="2000" b="1" dirty="0" smtClean="0">
                <a:solidFill>
                  <a:srgbClr val="002060"/>
                </a:solidFill>
              </a:rPr>
              <a:t>)</a:t>
            </a:r>
          </a:p>
          <a:p>
            <a:pPr marL="0" lvl="0" indent="0" algn="ctr">
              <a:buNone/>
            </a:pPr>
            <a:endParaRPr lang="en-US" sz="2000" dirty="0">
              <a:solidFill>
                <a:srgbClr val="00206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>
                <a:solidFill>
                  <a:srgbClr val="002060"/>
                </a:solidFill>
              </a:rPr>
              <a:t>გეგმიური ამბულატორია</a:t>
            </a:r>
            <a:endParaRPr lang="en-US" dirty="0">
              <a:solidFill>
                <a:srgbClr val="002060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>
                <a:solidFill>
                  <a:srgbClr val="002060"/>
                </a:solidFill>
              </a:rPr>
              <a:t>გადაუდებელი ამბულატორია და სტაციონარი</a:t>
            </a: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3464" y="609600"/>
            <a:ext cx="3958936" cy="5410200"/>
          </a:xfrm>
          <a:solidFill>
            <a:srgbClr val="D9FFD9"/>
          </a:solidFill>
        </p:spPr>
        <p:txBody>
          <a:bodyPr/>
          <a:lstStyle/>
          <a:p>
            <a:pPr algn="ctr"/>
            <a:endParaRPr lang="ka-GE" sz="2800" dirty="0" smtClean="0"/>
          </a:p>
          <a:p>
            <a:pPr algn="ctr"/>
            <a:endParaRPr lang="ka-GE" sz="2800" dirty="0"/>
          </a:p>
          <a:p>
            <a:pPr algn="ctr"/>
            <a:endParaRPr lang="ka-GE" sz="2800" dirty="0" smtClean="0"/>
          </a:p>
          <a:p>
            <a:pPr algn="ctr"/>
            <a:endParaRPr lang="ka-GE" sz="2800" dirty="0"/>
          </a:p>
          <a:p>
            <a:pPr algn="ctr"/>
            <a:r>
              <a:rPr lang="ka-GE" sz="3200" dirty="0" smtClean="0">
                <a:solidFill>
                  <a:srgbClr val="0070C0"/>
                </a:solidFill>
              </a:rPr>
              <a:t>განვითარების ეტაპები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709" y="6105795"/>
            <a:ext cx="9171709" cy="790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789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ka-GE" sz="1600" dirty="0" smtClean="0"/>
          </a:p>
          <a:p>
            <a:pPr marL="0" indent="0">
              <a:buNone/>
            </a:pPr>
            <a:endParaRPr lang="ka-GE" sz="1600" dirty="0"/>
          </a:p>
          <a:p>
            <a:pPr marL="0" indent="0">
              <a:buNone/>
            </a:pPr>
            <a:endParaRPr lang="ka-GE" sz="1600" dirty="0" smtClean="0">
              <a:solidFill>
                <a:srgbClr val="002060"/>
              </a:solidFill>
            </a:endParaRPr>
          </a:p>
          <a:p>
            <a:pPr marL="0" lvl="0" indent="0" algn="ctr">
              <a:buNone/>
            </a:pPr>
            <a:r>
              <a:rPr lang="ka-GE" sz="2000" b="1" dirty="0">
                <a:solidFill>
                  <a:srgbClr val="002060"/>
                </a:solidFill>
              </a:rPr>
              <a:t> </a:t>
            </a:r>
            <a:r>
              <a:rPr lang="ka-GE" sz="2000" b="1" dirty="0" smtClean="0">
                <a:solidFill>
                  <a:srgbClr val="002060"/>
                </a:solidFill>
              </a:rPr>
              <a:t>   </a:t>
            </a:r>
            <a:r>
              <a:rPr lang="en-US" sz="2000" b="1" dirty="0">
                <a:solidFill>
                  <a:srgbClr val="002060"/>
                </a:solidFill>
              </a:rPr>
              <a:t>II </a:t>
            </a:r>
            <a:r>
              <a:rPr lang="ka-GE" sz="2000" b="1" dirty="0">
                <a:solidFill>
                  <a:srgbClr val="002060"/>
                </a:solidFill>
              </a:rPr>
              <a:t>ფაზა - 2013 წლის 1 ივლისი </a:t>
            </a:r>
            <a:endParaRPr lang="ka-GE" sz="2000" b="1" dirty="0" smtClean="0">
              <a:solidFill>
                <a:srgbClr val="002060"/>
              </a:solidFill>
            </a:endParaRPr>
          </a:p>
          <a:p>
            <a:pPr marL="0" lvl="0" indent="0" algn="ctr">
              <a:buNone/>
            </a:pPr>
            <a:r>
              <a:rPr lang="ka-GE" sz="2000" b="1" dirty="0" smtClean="0">
                <a:solidFill>
                  <a:srgbClr val="002060"/>
                </a:solidFill>
              </a:rPr>
              <a:t>(</a:t>
            </a:r>
            <a:r>
              <a:rPr lang="ka-GE" sz="2000" b="1" dirty="0">
                <a:solidFill>
                  <a:srgbClr val="002060"/>
                </a:solidFill>
              </a:rPr>
              <a:t>საბაზისო პაკეტი</a:t>
            </a:r>
            <a:r>
              <a:rPr lang="ka-GE" sz="2000" b="1" dirty="0" smtClean="0">
                <a:solidFill>
                  <a:srgbClr val="002060"/>
                </a:solidFill>
              </a:rPr>
              <a:t>)</a:t>
            </a:r>
          </a:p>
          <a:p>
            <a:pPr marL="0" lvl="0" indent="0" algn="ctr">
              <a:buNone/>
            </a:pPr>
            <a:endParaRPr lang="en-US" sz="1600" dirty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a-GE" sz="1600" dirty="0">
                <a:solidFill>
                  <a:srgbClr val="002060"/>
                </a:solidFill>
              </a:rPr>
              <a:t>გეგმიური ამბულატორია</a:t>
            </a:r>
            <a:r>
              <a:rPr lang="en-US" sz="1600" dirty="0">
                <a:solidFill>
                  <a:srgbClr val="002060"/>
                </a:solidFill>
              </a:rPr>
              <a:t>, </a:t>
            </a:r>
            <a:r>
              <a:rPr lang="ka-GE" sz="1600" b="1" dirty="0">
                <a:solidFill>
                  <a:srgbClr val="002060"/>
                </a:solidFill>
              </a:rPr>
              <a:t>ლაბორატორიული და დიაგნოსტიკური </a:t>
            </a:r>
            <a:r>
              <a:rPr lang="ka-GE" sz="1600" b="1" dirty="0" smtClean="0">
                <a:solidFill>
                  <a:srgbClr val="002060"/>
                </a:solidFill>
              </a:rPr>
              <a:t>სერვისები</a:t>
            </a:r>
            <a:endParaRPr lang="en-US" sz="1600" b="1" dirty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a-GE" sz="1600" dirty="0">
                <a:solidFill>
                  <a:srgbClr val="002060"/>
                </a:solidFill>
              </a:rPr>
              <a:t>გადაუდებელი ამბულატორია </a:t>
            </a:r>
            <a:endParaRPr lang="en-US" sz="1600" dirty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a-GE" sz="1600" dirty="0">
                <a:solidFill>
                  <a:srgbClr val="002060"/>
                </a:solidFill>
              </a:rPr>
              <a:t>გადაუდებელი სტაციონარი </a:t>
            </a:r>
            <a:endParaRPr lang="en-US" sz="1600" dirty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a-GE" sz="1600" b="1" dirty="0">
                <a:solidFill>
                  <a:srgbClr val="002060"/>
                </a:solidFill>
              </a:rPr>
              <a:t>გეგმიური ქირურგია</a:t>
            </a:r>
            <a:endParaRPr lang="en-US" sz="1600" b="1" dirty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a-GE" sz="1600" b="1" dirty="0">
                <a:solidFill>
                  <a:srgbClr val="002060"/>
                </a:solidFill>
              </a:rPr>
              <a:t>ქიმიო, ჰორმონო და სხივური თერაპია</a:t>
            </a:r>
            <a:endParaRPr lang="en-US" sz="1600" b="1" dirty="0">
              <a:solidFill>
                <a:srgbClr val="002060"/>
              </a:solidFill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a-GE" sz="1600" b="1" dirty="0">
                <a:solidFill>
                  <a:srgbClr val="002060"/>
                </a:solidFill>
              </a:rPr>
              <a:t>მშობიარობა და საკეისრო კვეთა</a:t>
            </a:r>
            <a:r>
              <a:rPr lang="en-US" sz="1600" b="1" dirty="0">
                <a:solidFill>
                  <a:srgbClr val="002060"/>
                </a:solidFill>
              </a:rPr>
              <a:t> (</a:t>
            </a:r>
            <a:r>
              <a:rPr lang="ka-GE" sz="1600" b="1" dirty="0">
                <a:solidFill>
                  <a:srgbClr val="002060"/>
                </a:solidFill>
              </a:rPr>
              <a:t>ყველასთვის)</a:t>
            </a:r>
            <a:endParaRPr lang="en-US" sz="1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5" name="Text Placeholder 5"/>
          <p:cNvSpPr>
            <a:spLocks noGrp="1"/>
          </p:cNvSpPr>
          <p:nvPr>
            <p:ph type="body" sz="half" idx="2"/>
          </p:nvPr>
        </p:nvSpPr>
        <p:spPr>
          <a:xfrm>
            <a:off x="1" y="609600"/>
            <a:ext cx="3809999" cy="54102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 algn="ctr"/>
            <a:endParaRPr lang="ka-GE" sz="2800" dirty="0" smtClean="0"/>
          </a:p>
          <a:p>
            <a:pPr algn="ctr"/>
            <a:endParaRPr lang="ka-GE" sz="2800" dirty="0"/>
          </a:p>
          <a:p>
            <a:pPr algn="ctr"/>
            <a:endParaRPr lang="ka-GE" sz="2800" dirty="0" smtClean="0"/>
          </a:p>
          <a:p>
            <a:pPr algn="ctr"/>
            <a:endParaRPr lang="ka-GE" sz="2800" dirty="0"/>
          </a:p>
          <a:p>
            <a:pPr algn="ctr"/>
            <a:r>
              <a:rPr lang="ka-GE" sz="3200" dirty="0" smtClean="0">
                <a:solidFill>
                  <a:srgbClr val="0070C0"/>
                </a:solidFill>
              </a:rPr>
              <a:t>განვითარების ეტაპები</a:t>
            </a:r>
            <a:endParaRPr lang="en-US" sz="32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70083"/>
            <a:ext cx="9144000" cy="78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289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0" y="76200"/>
            <a:ext cx="5111750" cy="5853113"/>
          </a:xfrm>
        </p:spPr>
        <p:txBody>
          <a:bodyPr/>
          <a:lstStyle/>
          <a:p>
            <a:pPr lvl="0"/>
            <a:endParaRPr lang="ka-GE" sz="1200" dirty="0" smtClean="0"/>
          </a:p>
          <a:p>
            <a:pPr marL="0" lvl="0" indent="0">
              <a:buNone/>
            </a:pPr>
            <a:r>
              <a:rPr lang="ka-GE" sz="1200" dirty="0"/>
              <a:t> </a:t>
            </a:r>
            <a:r>
              <a:rPr lang="ka-GE" sz="1200" dirty="0" smtClean="0"/>
              <a:t>            </a:t>
            </a:r>
          </a:p>
          <a:p>
            <a:pPr marL="0" lvl="0" indent="0" algn="ctr"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III </a:t>
            </a:r>
            <a:r>
              <a:rPr lang="ka-GE" sz="2000" b="1" dirty="0">
                <a:solidFill>
                  <a:srgbClr val="002060"/>
                </a:solidFill>
              </a:rPr>
              <a:t>ფაზა - 2017 წლის 1 მაისი - მომსახურების სტრატიფიცირება შემოსავლების ჯგუფების </a:t>
            </a:r>
            <a:r>
              <a:rPr lang="ka-GE" sz="2000" b="1" dirty="0" smtClean="0">
                <a:solidFill>
                  <a:srgbClr val="002060"/>
                </a:solidFill>
              </a:rPr>
              <a:t>მიხედვით</a:t>
            </a:r>
          </a:p>
          <a:p>
            <a:pPr marL="0" lvl="0" indent="0" algn="ctr">
              <a:buNone/>
            </a:pPr>
            <a:endParaRPr lang="en-US" sz="1400" dirty="0">
              <a:solidFill>
                <a:srgbClr val="0070C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rgbClr val="002060"/>
                </a:solidFill>
              </a:rPr>
              <a:t>სიღარიბის ზღვარს ქვემოთ მყოფი მოსახლეობა, პედაგოგები, სახალხო არტისტები, მინდობით აღზრდაში მყოფი ბავშვები, კომპაქტურად ჩასახლებული დევნილები (მიზნობრივი ჯგუფი)</a:t>
            </a:r>
            <a:endParaRPr lang="en-US" sz="1600" dirty="0" smtClean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rgbClr val="002060"/>
                </a:solidFill>
              </a:rPr>
              <a:t>საპენსიო ასაკის მოსახლეობა, 0-5 წწ. ბავშვები, სტუდენტები, შშმ პირები (ასაკობრივი ჯგუფი)</a:t>
            </a:r>
            <a:endParaRPr lang="en-US" sz="1600" dirty="0" smtClean="0">
              <a:solidFill>
                <a:srgbClr val="002060"/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rgbClr val="002060"/>
                </a:solidFill>
              </a:rPr>
              <a:t>დაუზღვეველი ვეტერანები - (ვეტერანები)</a:t>
            </a:r>
            <a:endParaRPr lang="en-US" sz="1600" dirty="0" smtClean="0">
              <a:solidFill>
                <a:srgbClr val="002060"/>
              </a:solidFill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rgbClr val="002060"/>
                </a:solidFill>
              </a:rPr>
              <a:t>მოსახლეობის დარჩენილი ნაწილი: 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rgbClr val="002060"/>
                </a:solidFill>
              </a:rPr>
              <a:t>70,000-100,000 </a:t>
            </a:r>
            <a:r>
              <a:rPr lang="en-US" sz="1600" dirty="0" err="1" smtClean="0">
                <a:solidFill>
                  <a:srgbClr val="002060"/>
                </a:solidFill>
              </a:rPr>
              <a:t>ქულის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მქონე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პირი</a:t>
            </a:r>
            <a:endParaRPr lang="en-US" sz="1600" dirty="0" smtClean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smtClean="0">
                <a:solidFill>
                  <a:srgbClr val="002060"/>
                </a:solidFill>
              </a:rPr>
              <a:t>6-18 წ. </a:t>
            </a:r>
            <a:r>
              <a:rPr lang="en-US" sz="1600" dirty="0" err="1" smtClean="0">
                <a:solidFill>
                  <a:srgbClr val="002060"/>
                </a:solidFill>
              </a:rPr>
              <a:t>მოზარდ</a:t>
            </a:r>
            <a:r>
              <a:rPr lang="ka-GE" sz="1600" dirty="0" smtClean="0">
                <a:solidFill>
                  <a:srgbClr val="002060"/>
                </a:solidFill>
              </a:rPr>
              <a:t>ები</a:t>
            </a:r>
            <a:endParaRPr lang="ka-GE" sz="16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err="1" smtClean="0">
                <a:solidFill>
                  <a:srgbClr val="002060"/>
                </a:solidFill>
              </a:rPr>
              <a:t>თვიური</a:t>
            </a:r>
            <a:r>
              <a:rPr lang="en-US" sz="1600" dirty="0" smtClean="0">
                <a:solidFill>
                  <a:srgbClr val="002060"/>
                </a:solidFill>
              </a:rPr>
              <a:t>  </a:t>
            </a:r>
            <a:r>
              <a:rPr lang="ka-GE" sz="1600" dirty="0" smtClean="0">
                <a:solidFill>
                  <a:srgbClr val="002060"/>
                </a:solidFill>
              </a:rPr>
              <a:t>შემოსავალი </a:t>
            </a:r>
            <a:r>
              <a:rPr lang="en-US" sz="1600" dirty="0" smtClean="0">
                <a:solidFill>
                  <a:srgbClr val="002060"/>
                </a:solidFill>
              </a:rPr>
              <a:t>&lt; 1000 </a:t>
            </a:r>
            <a:r>
              <a:rPr lang="en-US" sz="1600" dirty="0" err="1" smtClean="0">
                <a:solidFill>
                  <a:srgbClr val="002060"/>
                </a:solidFill>
              </a:rPr>
              <a:t>ლარ</a:t>
            </a:r>
            <a:r>
              <a:rPr lang="ka-GE" sz="1600" dirty="0" smtClean="0">
                <a:solidFill>
                  <a:srgbClr val="002060"/>
                </a:solidFill>
              </a:rPr>
              <a:t>ზე;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a-GE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შემოსავალი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წელიწადში</a:t>
            </a:r>
            <a:r>
              <a:rPr lang="en-US" sz="1600" dirty="0" smtClean="0">
                <a:solidFill>
                  <a:srgbClr val="002060"/>
                </a:solidFill>
              </a:rPr>
              <a:t> &lt;40,000 </a:t>
            </a:r>
            <a:r>
              <a:rPr lang="ka-GE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ლარზე</a:t>
            </a:r>
            <a:r>
              <a:rPr lang="ka-GE" sz="1600" dirty="0">
                <a:solidFill>
                  <a:srgbClr val="002060"/>
                </a:solidFill>
              </a:rPr>
              <a:t> </a:t>
            </a:r>
            <a:r>
              <a:rPr lang="ka-GE" sz="1600" dirty="0" smtClean="0">
                <a:solidFill>
                  <a:srgbClr val="002060"/>
                </a:solidFill>
              </a:rPr>
              <a:t>და </a:t>
            </a:r>
            <a:r>
              <a:rPr lang="en-US" sz="1600" dirty="0" err="1" smtClean="0">
                <a:solidFill>
                  <a:srgbClr val="002060"/>
                </a:solidFill>
              </a:rPr>
              <a:t>თვიური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ka-GE" sz="1600" dirty="0" smtClean="0">
                <a:solidFill>
                  <a:srgbClr val="002060"/>
                </a:solidFill>
              </a:rPr>
              <a:t>    შემოსავალი </a:t>
            </a:r>
            <a:r>
              <a:rPr lang="en-US" sz="1600" dirty="0" smtClean="0">
                <a:solidFill>
                  <a:srgbClr val="002060"/>
                </a:solidFill>
              </a:rPr>
              <a:t>≥ </a:t>
            </a:r>
            <a:r>
              <a:rPr lang="ka-GE" sz="1600" dirty="0" smtClean="0">
                <a:solidFill>
                  <a:srgbClr val="002060"/>
                </a:solidFill>
              </a:rPr>
              <a:t>1</a:t>
            </a:r>
            <a:r>
              <a:rPr lang="en-US" sz="1600" dirty="0" smtClean="0">
                <a:solidFill>
                  <a:srgbClr val="002060"/>
                </a:solidFill>
              </a:rPr>
              <a:t>000 </a:t>
            </a:r>
            <a:r>
              <a:rPr lang="en-US" sz="1600" dirty="0" err="1" smtClean="0">
                <a:solidFill>
                  <a:srgbClr val="002060"/>
                </a:solidFill>
              </a:rPr>
              <a:t>ლარ</a:t>
            </a:r>
            <a:r>
              <a:rPr lang="ka-GE" sz="1600" dirty="0" smtClean="0">
                <a:solidFill>
                  <a:srgbClr val="002060"/>
                </a:solidFill>
              </a:rPr>
              <a:t>ზე</a:t>
            </a:r>
            <a:endParaRPr lang="ka-GE" sz="16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dirty="0" err="1" smtClean="0">
                <a:solidFill>
                  <a:srgbClr val="002060"/>
                </a:solidFill>
              </a:rPr>
              <a:t>შემოსავალი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წელიწადში</a:t>
            </a:r>
            <a:r>
              <a:rPr lang="en-US" sz="1600" dirty="0" smtClean="0">
                <a:solidFill>
                  <a:srgbClr val="002060"/>
                </a:solidFill>
              </a:rPr>
              <a:t> &gt;40,000 </a:t>
            </a:r>
            <a:r>
              <a:rPr lang="en-US" sz="1600" dirty="0" err="1" smtClean="0">
                <a:solidFill>
                  <a:srgbClr val="002060"/>
                </a:solidFill>
              </a:rPr>
              <a:t>ლარზე</a:t>
            </a:r>
            <a:r>
              <a:rPr lang="en-US" sz="1600" dirty="0" smtClean="0">
                <a:solidFill>
                  <a:srgbClr val="002060"/>
                </a:solidFill>
              </a:rPr>
              <a:t> (</a:t>
            </a:r>
            <a:r>
              <a:rPr lang="en-US" sz="1600" dirty="0" err="1" smtClean="0">
                <a:solidFill>
                  <a:srgbClr val="002060"/>
                </a:solidFill>
              </a:rPr>
              <a:t>გარდა</a:t>
            </a:r>
            <a:r>
              <a:rPr lang="en-US" sz="1600" dirty="0" smtClean="0">
                <a:solidFill>
                  <a:srgbClr val="002060"/>
                </a:solidFill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</a:rPr>
              <a:t>საპენსიო</a:t>
            </a:r>
            <a:r>
              <a:rPr lang="ka-GE" sz="1600" dirty="0">
                <a:solidFill>
                  <a:srgbClr val="002060"/>
                </a:solidFill>
              </a:rPr>
              <a:t> </a:t>
            </a:r>
            <a:r>
              <a:rPr lang="ka-GE" sz="1600" dirty="0" smtClean="0">
                <a:solidFill>
                  <a:srgbClr val="002060"/>
                </a:solidFill>
              </a:rPr>
              <a:t>   </a:t>
            </a:r>
            <a:r>
              <a:rPr lang="en-US" sz="1600" dirty="0" err="1" smtClean="0">
                <a:solidFill>
                  <a:srgbClr val="002060"/>
                </a:solidFill>
              </a:rPr>
              <a:t>ასაკისა</a:t>
            </a:r>
            <a:r>
              <a:rPr lang="en-US" sz="1600" dirty="0" smtClean="0">
                <a:solidFill>
                  <a:srgbClr val="002060"/>
                </a:solidFill>
              </a:rPr>
              <a:t>)</a:t>
            </a:r>
          </a:p>
          <a:p>
            <a:endParaRPr lang="en-US" sz="1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391" y="609600"/>
            <a:ext cx="3799609" cy="5410200"/>
          </a:xfrm>
          <a:solidFill>
            <a:srgbClr val="FFCF89">
              <a:alpha val="74902"/>
            </a:srgbClr>
          </a:solidFill>
        </p:spPr>
        <p:txBody>
          <a:bodyPr/>
          <a:lstStyle/>
          <a:p>
            <a:endParaRPr lang="ka-GE" sz="3200" dirty="0" smtClean="0">
              <a:solidFill>
                <a:srgbClr val="0070C0"/>
              </a:solidFill>
            </a:endParaRPr>
          </a:p>
          <a:p>
            <a:endParaRPr lang="ka-GE" sz="3200" dirty="0">
              <a:solidFill>
                <a:srgbClr val="0070C0"/>
              </a:solidFill>
            </a:endParaRPr>
          </a:p>
          <a:p>
            <a:endParaRPr lang="ka-GE" sz="3200" dirty="0" smtClean="0">
              <a:solidFill>
                <a:srgbClr val="0070C0"/>
              </a:solidFill>
            </a:endParaRPr>
          </a:p>
          <a:p>
            <a:pPr algn="ctr"/>
            <a:r>
              <a:rPr lang="ka-GE" sz="3200" dirty="0" smtClean="0">
                <a:solidFill>
                  <a:srgbClr val="0070C0"/>
                </a:solidFill>
              </a:rPr>
              <a:t>განვითარების ეტაპები</a:t>
            </a:r>
            <a:endParaRPr lang="en-US" sz="3200" dirty="0" smtClean="0">
              <a:solidFill>
                <a:srgbClr val="0070C0"/>
              </a:solidFill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5" y="6071277"/>
            <a:ext cx="9130145" cy="786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157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75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5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75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75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75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75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animBg="1"/>
    </p:bldLst>
  </p:timing>
</p:sld>
</file>

<file path=ppt/theme/theme1.xml><?xml version="1.0" encoding="utf-8"?>
<a:theme xmlns:a="http://schemas.openxmlformats.org/drawingml/2006/main" name="სოფლის ექიმი პჯდ საბჭო 21 01 14 (4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სოფლის ექიმი პჯდ საბჭო 21 01 14 (4)</Template>
  <TotalTime>7337</TotalTime>
  <Words>514</Words>
  <Application>Microsoft Office PowerPoint</Application>
  <PresentationFormat>On-screen Show (4:3)</PresentationFormat>
  <Paragraphs>182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სოფლის ექიმი პჯდ საბჭო 21 01 14 (4)</vt:lpstr>
      <vt:lpstr>                                                             </vt:lpstr>
      <vt:lpstr>პროგრამის მიზანი</vt:lpstr>
      <vt:lpstr> 2012 წლის ბოლოს სახელმწიფო სამედიცინო დაზღვევამ მოიცვა 1.6 მლნ ადამიანი </vt:lpstr>
      <vt:lpstr>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გაწეული მომსახურების სტატისტიკა </vt:lpstr>
      <vt:lpstr>საყოველთაო ჯანდაცვის პროგრამის ფარგლებში დამდგარი შემთხვევების რაოდენობის დინამიკა კომპონენტების მიხედვით</vt:lpstr>
      <vt:lpstr>  საყოველთაო ჯანდაცვის პროგრამის დანახარჯების დინამიკა </vt:lpstr>
      <vt:lpstr> ჯანდაცვაზე სახელმწიფო დანახარჯების დინამიკა </vt:lpstr>
      <vt:lpstr> ჯანდაცვაზე სახელმწიფო დანახარჯების წილი მშპ-დან (%), 2014 </vt:lpstr>
      <vt:lpstr> ჯანდაცვაზე ჯიბიდან დანახარჯების % (წილი)  ჯანდაცვაზე მთლიან დანახარჯებში  </vt:lpstr>
      <vt:lpstr> საერთაშორისო შეფასება </vt:lpstr>
      <vt:lpstr> საერთაშორისო შეფასება  გაიზარდა სერვისების უტილიზაცია</vt:lpstr>
      <vt:lpstr>საერთაშორისო შეფასება</vt:lpstr>
      <vt:lpstr>  ჯანდაცვის სერვისებზე უზრუნველყოფის შეფასების რამდენიმე ინდიკატორი </vt:lpstr>
      <vt:lpstr>გამოწვევები და დაგეგმილი საიხლეები</vt:lpstr>
      <vt:lpstr>გამოწვევები და დაგეგმილი საიხლეები</vt:lpstr>
      <vt:lpstr>PowerPoint Presentation</vt:lpstr>
      <vt:lpstr>PowerPoint Presentation</vt:lpstr>
    </vt:vector>
  </TitlesOfParts>
  <Company>SSA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Nino Berdzuli</dc:creator>
  <cp:lastModifiedBy>Tea Bakradze</cp:lastModifiedBy>
  <cp:revision>770</cp:revision>
  <cp:lastPrinted>2018-01-18T15:42:53Z</cp:lastPrinted>
  <dcterms:created xsi:type="dcterms:W3CDTF">2012-02-03T10:47:59Z</dcterms:created>
  <dcterms:modified xsi:type="dcterms:W3CDTF">2018-02-16T10:38:11Z</dcterms:modified>
</cp:coreProperties>
</file>